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0.xml" ContentType="application/vnd.openxmlformats-officedocument.presentationml.notesSlid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1.xml" ContentType="application/vnd.openxmlformats-officedocument.presentationml.notesSlid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2.xml" ContentType="application/vnd.openxmlformats-officedocument.presentationml.notesSlide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8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5.xml" ContentType="application/vnd.openxmlformats-officedocument.presentationml.notesSlide+xml"/>
  <Override PartName="/ppt/charts/chart19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0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16.xml" ContentType="application/vnd.openxmlformats-officedocument.presentationml.notesSlide+xml"/>
  <Override PartName="/ppt/charts/chart21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2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17.xml" ContentType="application/vnd.openxmlformats-officedocument.presentationml.notesSlide+xml"/>
  <Override PartName="/ppt/charts/chart23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4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18.xml" ContentType="application/vnd.openxmlformats-officedocument.presentationml.notesSlide+xml"/>
  <Override PartName="/ppt/charts/chart25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6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27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21.xml" ContentType="application/vnd.openxmlformats-officedocument.presentationml.notesSlide+xml"/>
  <Override PartName="/ppt/charts/chart28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9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drawings/drawing1.xml" ContentType="application/vnd.openxmlformats-officedocument.drawingml.chartshapes+xml"/>
  <Override PartName="/ppt/notesSlides/notesSlide22.xml" ContentType="application/vnd.openxmlformats-officedocument.presentationml.notesSlide+xml"/>
  <Override PartName="/ppt/charts/chart30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1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drawings/drawing2.xml" ContentType="application/vnd.openxmlformats-officedocument.drawingml.chartshapes+xml"/>
  <Override PartName="/ppt/notesSlides/notesSlide23.xml" ContentType="application/vnd.openxmlformats-officedocument.presentationml.notesSlide+xml"/>
  <Override PartName="/ppt/charts/chart32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3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drawings/drawing3.xml" ContentType="application/vnd.openxmlformats-officedocument.drawingml.chartshapes+xml"/>
  <Override PartName="/ppt/notesSlides/notesSlide24.xml" ContentType="application/vnd.openxmlformats-officedocument.presentationml.notesSlide+xml"/>
  <Override PartName="/ppt/charts/chart34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5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drawings/drawing4.xml" ContentType="application/vnd.openxmlformats-officedocument.drawingml.chartshape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36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7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notesSlides/notesSlide27.xml" ContentType="application/vnd.openxmlformats-officedocument.presentationml.notesSlide+xml"/>
  <Override PartName="/ppt/charts/chart38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9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notesSlides/notesSlide28.xml" ContentType="application/vnd.openxmlformats-officedocument.presentationml.notesSlide+xml"/>
  <Override PartName="/ppt/charts/chart40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41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notesSlides/notesSlide29.xml" ContentType="application/vnd.openxmlformats-officedocument.presentationml.notesSlide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notesSlides/notesSlide30.xml" ContentType="application/vnd.openxmlformats-officedocument.presentationml.notesSlide+xml"/>
  <Override PartName="/ppt/charts/chart44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5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notesSlides/notesSlide31.xml" ContentType="application/vnd.openxmlformats-officedocument.presentationml.notesSlide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notesSlides/notesSlide32.xml" ContentType="application/vnd.openxmlformats-officedocument.presentationml.notesSlide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notesSlides/notesSlide33.xml" ContentType="application/vnd.openxmlformats-officedocument.presentationml.notesSlide+xml"/>
  <Override PartName="/ppt/charts/chart50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51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notesSlides/notesSlide34.xml" ContentType="application/vnd.openxmlformats-officedocument.presentationml.notesSlide+xml"/>
  <Override PartName="/ppt/charts/chart52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53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notesSlides/notesSlide35.xml" ContentType="application/vnd.openxmlformats-officedocument.presentationml.notesSlide+xml"/>
  <Override PartName="/ppt/charts/chart54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55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notesSlides/notesSlide36.xml" ContentType="application/vnd.openxmlformats-officedocument.presentationml.notesSlide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notesSlides/notesSlide37.xml" ContentType="application/vnd.openxmlformats-officedocument.presentationml.notesSlide+xml"/>
  <Override PartName="/ppt/charts/chart58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59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notesSlides/notesSlide38.xml" ContentType="application/vnd.openxmlformats-officedocument.presentationml.notesSlide+xml"/>
  <Override PartName="/ppt/charts/chart60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61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notesSlides/notesSlide39.xml" ContentType="application/vnd.openxmlformats-officedocument.presentationml.notesSlide+xml"/>
  <Override PartName="/ppt/charts/chart62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63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notesSlides/notesSlide40.xml" ContentType="application/vnd.openxmlformats-officedocument.presentationml.notesSlide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notesSlides/notesSlide41.xml" ContentType="application/vnd.openxmlformats-officedocument.presentationml.notesSlide+xml"/>
  <Override PartName="/ppt/charts/chart66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charts/chart67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notesSlides/notesSlide42.xml" ContentType="application/vnd.openxmlformats-officedocument.presentationml.notesSlide+xml"/>
  <Override PartName="/ppt/charts/chart68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charts/chart69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notesSlides/notesSlide43.xml" ContentType="application/vnd.openxmlformats-officedocument.presentationml.notesSlide+xml"/>
  <Override PartName="/ppt/charts/chart70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charts/chart71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5077" r:id="rId4"/>
    <p:sldMasterId id="2147485098" r:id="rId5"/>
    <p:sldMasterId id="2147485116" r:id="rId6"/>
  </p:sldMasterIdLst>
  <p:notesMasterIdLst>
    <p:notesMasterId r:id="rId76"/>
  </p:notesMasterIdLst>
  <p:handoutMasterIdLst>
    <p:handoutMasterId r:id="rId77"/>
  </p:handoutMasterIdLst>
  <p:sldIdLst>
    <p:sldId id="421" r:id="rId7"/>
    <p:sldId id="592" r:id="rId8"/>
    <p:sldId id="579" r:id="rId9"/>
    <p:sldId id="580" r:id="rId10"/>
    <p:sldId id="581" r:id="rId11"/>
    <p:sldId id="582" r:id="rId12"/>
    <p:sldId id="583" r:id="rId13"/>
    <p:sldId id="593" r:id="rId14"/>
    <p:sldId id="571" r:id="rId15"/>
    <p:sldId id="446" r:id="rId16"/>
    <p:sldId id="489" r:id="rId17"/>
    <p:sldId id="449" r:id="rId18"/>
    <p:sldId id="532" r:id="rId19"/>
    <p:sldId id="576" r:id="rId20"/>
    <p:sldId id="596" r:id="rId21"/>
    <p:sldId id="525" r:id="rId22"/>
    <p:sldId id="526" r:id="rId23"/>
    <p:sldId id="527" r:id="rId24"/>
    <p:sldId id="528" r:id="rId25"/>
    <p:sldId id="529" r:id="rId26"/>
    <p:sldId id="547" r:id="rId27"/>
    <p:sldId id="597" r:id="rId28"/>
    <p:sldId id="451" r:id="rId29"/>
    <p:sldId id="452" r:id="rId30"/>
    <p:sldId id="490" r:id="rId31"/>
    <p:sldId id="491" r:id="rId32"/>
    <p:sldId id="492" r:id="rId33"/>
    <p:sldId id="548" r:id="rId34"/>
    <p:sldId id="598" r:id="rId35"/>
    <p:sldId id="458" r:id="rId36"/>
    <p:sldId id="457" r:id="rId37"/>
    <p:sldId id="565" r:id="rId38"/>
    <p:sldId id="566" r:id="rId39"/>
    <p:sldId id="567" r:id="rId40"/>
    <p:sldId id="574" r:id="rId41"/>
    <p:sldId id="599" r:id="rId42"/>
    <p:sldId id="483" r:id="rId43"/>
    <p:sldId id="484" r:id="rId44"/>
    <p:sldId id="485" r:id="rId45"/>
    <p:sldId id="487" r:id="rId46"/>
    <p:sldId id="486" r:id="rId47"/>
    <p:sldId id="488" r:id="rId48"/>
    <p:sldId id="496" r:id="rId49"/>
    <p:sldId id="502" r:id="rId50"/>
    <p:sldId id="499" r:id="rId51"/>
    <p:sldId id="505" r:id="rId52"/>
    <p:sldId id="497" r:id="rId53"/>
    <p:sldId id="503" r:id="rId54"/>
    <p:sldId id="500" r:id="rId55"/>
    <p:sldId id="506" r:id="rId56"/>
    <p:sldId id="498" r:id="rId57"/>
    <p:sldId id="504" r:id="rId58"/>
    <p:sldId id="501" r:id="rId59"/>
    <p:sldId id="507" r:id="rId60"/>
    <p:sldId id="551" r:id="rId61"/>
    <p:sldId id="575" r:id="rId62"/>
    <p:sldId id="577" r:id="rId63"/>
    <p:sldId id="578" r:id="rId64"/>
    <p:sldId id="594" r:id="rId65"/>
    <p:sldId id="522" r:id="rId66"/>
    <p:sldId id="602" r:id="rId67"/>
    <p:sldId id="584" r:id="rId68"/>
    <p:sldId id="603" r:id="rId69"/>
    <p:sldId id="604" r:id="rId70"/>
    <p:sldId id="605" r:id="rId71"/>
    <p:sldId id="606" r:id="rId72"/>
    <p:sldId id="607" r:id="rId73"/>
    <p:sldId id="585" r:id="rId74"/>
    <p:sldId id="586" r:id="rId75"/>
  </p:sldIdLst>
  <p:sldSz cx="12192000" cy="6858000"/>
  <p:notesSz cx="9926638" cy="666908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  <p:modifyVerifier cryptProviderType="rsaAES" cryptAlgorithmClass="hash" cryptAlgorithmType="typeAny" cryptAlgorithmSid="14" spinCount="100000" saltData="xB9xcgreyHv7WP7zTbmJ6Q==" hashData="c/8aDjY3O0WSk/Dgo25mWay+FVwo3zKIxcOohF9jt9Qk8DjeecPn7sAhaeSNgNHrOe0eSrW52H3XNTpaokdGfg=="/>
  <p:extLst>
    <p:ext uri="{EFAFB233-063F-42B5-8137-9DF3F51BA10A}">
      <p15:sldGuideLst xmlns:p15="http://schemas.microsoft.com/office/powerpoint/2012/main">
        <p15:guide id="1" orient="horz" pos="2931" userDrawn="1">
          <p15:clr>
            <a:srgbClr val="A4A3A4"/>
          </p15:clr>
        </p15:guide>
        <p15:guide id="3" orient="horz" pos="2024" userDrawn="1">
          <p15:clr>
            <a:srgbClr val="A4A3A4"/>
          </p15:clr>
        </p15:guide>
        <p15:guide id="4" orient="horz" pos="2478" userDrawn="1">
          <p15:clr>
            <a:srgbClr val="A4A3A4"/>
          </p15:clr>
        </p15:guide>
        <p15:guide id="5" orient="horz" pos="1888" userDrawn="1">
          <p15:clr>
            <a:srgbClr val="A4A3A4"/>
          </p15:clr>
        </p15:guide>
        <p15:guide id="6" orient="horz" pos="2387" userDrawn="1">
          <p15:clr>
            <a:srgbClr val="A4A3A4"/>
          </p15:clr>
        </p15:guide>
        <p15:guide id="7" orient="horz" pos="2840" userDrawn="1">
          <p15:clr>
            <a:srgbClr val="A4A3A4"/>
          </p15:clr>
        </p15:guide>
        <p15:guide id="8" orient="horz" pos="3748" userDrawn="1">
          <p15:clr>
            <a:srgbClr val="A4A3A4"/>
          </p15:clr>
        </p15:guide>
        <p15:guide id="9" pos="5533" userDrawn="1">
          <p15:clr>
            <a:srgbClr val="A4A3A4"/>
          </p15:clr>
        </p15:guide>
        <p15:guide id="10" pos="393" userDrawn="1">
          <p15:clr>
            <a:srgbClr val="A4A3A4"/>
          </p15:clr>
        </p15:guide>
        <p15:guide id="11" pos="2025" userDrawn="1">
          <p15:clr>
            <a:srgbClr val="A4A3A4"/>
          </p15:clr>
        </p15:guide>
        <p15:guide id="12" pos="2147" userDrawn="1">
          <p15:clr>
            <a:srgbClr val="A4A3A4"/>
          </p15:clr>
        </p15:guide>
        <p15:guide id="13" pos="7287" userDrawn="1">
          <p15:clr>
            <a:srgbClr val="A4A3A4"/>
          </p15:clr>
        </p15:guide>
        <p15:guide id="14" pos="3900" userDrawn="1">
          <p15:clr>
            <a:srgbClr val="A4A3A4"/>
          </p15:clr>
        </p15:guide>
        <p15:guide id="15" pos="4520" userDrawn="1">
          <p15:clr>
            <a:srgbClr val="A4A3A4"/>
          </p15:clr>
        </p15:guide>
        <p15:guide id="16" pos="5655" userDrawn="1">
          <p15:clr>
            <a:srgbClr val="A4A3A4"/>
          </p15:clr>
        </p15:guide>
        <p15:guide id="17" orient="horz" pos="845">
          <p15:clr>
            <a:srgbClr val="A4A3A4"/>
          </p15:clr>
        </p15:guide>
        <p15:guide id="18" pos="2298">
          <p15:clr>
            <a:srgbClr val="A4A3A4"/>
          </p15:clr>
        </p15:guide>
        <p15:guide id="19" pos="3386">
          <p15:clr>
            <a:srgbClr val="A4A3A4"/>
          </p15:clr>
        </p15:guide>
        <p15:guide id="20" pos="30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26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2101" userDrawn="1">
          <p15:clr>
            <a:srgbClr val="A4A3A4"/>
          </p15:clr>
        </p15:guide>
        <p15:guide id="4" pos="312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nh, Hai Long" initials="DH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42A94"/>
    <a:srgbClr val="271F6F"/>
    <a:srgbClr val="F07300"/>
    <a:srgbClr val="B45600"/>
    <a:srgbClr val="9F9F96"/>
    <a:srgbClr val="7469D5"/>
    <a:srgbClr val="FFAB5D"/>
    <a:srgbClr val="A6A6A6"/>
    <a:srgbClr val="0090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232" autoAdjust="0"/>
    <p:restoredTop sz="96192" autoAdjust="0"/>
  </p:normalViewPr>
  <p:slideViewPr>
    <p:cSldViewPr>
      <p:cViewPr varScale="1">
        <p:scale>
          <a:sx n="112" d="100"/>
          <a:sy n="112" d="100"/>
        </p:scale>
        <p:origin x="1146" y="96"/>
      </p:cViewPr>
      <p:guideLst>
        <p:guide orient="horz" pos="2931"/>
        <p:guide orient="horz" pos="2024"/>
        <p:guide orient="horz" pos="2478"/>
        <p:guide orient="horz" pos="1888"/>
        <p:guide orient="horz" pos="2387"/>
        <p:guide orient="horz" pos="2840"/>
        <p:guide orient="horz" pos="3748"/>
        <p:guide pos="5533"/>
        <p:guide pos="393"/>
        <p:guide pos="2025"/>
        <p:guide pos="2147"/>
        <p:guide pos="7287"/>
        <p:guide pos="3900"/>
        <p:guide pos="4520"/>
        <p:guide pos="5655"/>
        <p:guide orient="horz" pos="845"/>
        <p:guide pos="2298"/>
        <p:guide pos="3386"/>
        <p:guide pos="30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11" d="100"/>
          <a:sy n="111" d="100"/>
        </p:scale>
        <p:origin x="2256" y="90"/>
      </p:cViewPr>
      <p:guideLst>
        <p:guide orient="horz" pos="2826"/>
        <p:guide pos="2160"/>
        <p:guide orient="horz" pos="210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82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\\BVLFS1\BVLdigital\04%20Produkte\06%20T-Systems\06%20Befragung\Excel%20Zusammenfassung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\\BVLFS1\BVLdigital\04%20Produkte\06%20T-Systems\06%20Befragung\Digitalisierung%20der%20Transportkette%20(Antworten)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chartUserShapes" Target="../drawings/drawing2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30.xml"/><Relationship Id="rId1" Type="http://schemas.microsoft.com/office/2011/relationships/chartStyle" Target="style30.xml"/><Relationship Id="rId4" Type="http://schemas.openxmlformats.org/officeDocument/2006/relationships/chartUserShapes" Target="../drawings/drawing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2.xml"/><Relationship Id="rId1" Type="http://schemas.microsoft.com/office/2011/relationships/chartStyle" Target="style32.xml"/><Relationship Id="rId4" Type="http://schemas.openxmlformats.org/officeDocument/2006/relationships/chartUserShapes" Target="../drawings/drawing4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BVLFS1\BVLdigital\04%20Produkte\06%20T-Systems\06%20Befragung\Digitalisierung%20der%20Transportkette%20(Antworten).xlsx" TargetMode="Externa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5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6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7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8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9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0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2.xlsx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3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4.xlsx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5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6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7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8.xlsx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9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0.xlsx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1.xlsx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2.xlsx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3.xlsx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4.xlsx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5.xlsx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6.xlsx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BVLFS1\BVLdigital\04%20Produkte\06%20T-Systems\06%20Befragung\Digitalisierung%20der%20Transportkette%20(Antworten)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rgbClr val="342A94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Andere</c:v>
                </c:pt>
                <c:pt idx="1">
                  <c:v>Logistikdienstleister ohne eigenen Fuhrpark</c:v>
                </c:pt>
                <c:pt idx="2">
                  <c:v>Logistikdienstleister mit eigenem Fuhrpark</c:v>
                </c:pt>
                <c:pt idx="3">
                  <c:v>Industrie und Handel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138</c:v>
                </c:pt>
                <c:pt idx="1">
                  <c:v>37</c:v>
                </c:pt>
                <c:pt idx="2">
                  <c:v>74</c:v>
                </c:pt>
                <c:pt idx="3">
                  <c:v>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D2-4ACD-B3C1-228D27EC48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23670400"/>
        <c:axId val="323671936"/>
      </c:barChart>
      <c:catAx>
        <c:axId val="323670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23671936"/>
        <c:crosses val="autoZero"/>
        <c:auto val="1"/>
        <c:lblAlgn val="ctr"/>
        <c:lblOffset val="100"/>
        <c:noMultiLvlLbl val="0"/>
      </c:catAx>
      <c:valAx>
        <c:axId val="32367193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23670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rgbClr val="271F6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Einsatz von Zustandsüberwachung der Waren </c:v>
                </c:pt>
                <c:pt idx="1">
                  <c:v>Einsatz von Sensoren zur Lokalisierung </c:v>
                </c:pt>
                <c:pt idx="2">
                  <c:v>Ansätze zur Automatisierung von Be-/ Entladung</c:v>
                </c:pt>
                <c:pt idx="3">
                  <c:v>Einsatz von Predictive Analytics (Bedarfs-/ Transportplanung</c:v>
                </c:pt>
                <c:pt idx="4">
                  <c:v>Einsatz von elektronische Papiere</c:v>
                </c:pt>
                <c:pt idx="5">
                  <c:v>Einsatz von dynamisches Zeitfenstermanagement </c:v>
                </c:pt>
              </c:strCache>
            </c:strRef>
          </c:cat>
          <c:val>
            <c:numRef>
              <c:f>Tabelle1!$B$2:$B$7</c:f>
              <c:numCache>
                <c:formatCode>0%</c:formatCode>
                <c:ptCount val="6"/>
                <c:pt idx="0">
                  <c:v>0.14000000000000001</c:v>
                </c:pt>
                <c:pt idx="1">
                  <c:v>0.21</c:v>
                </c:pt>
                <c:pt idx="2">
                  <c:v>0.12</c:v>
                </c:pt>
                <c:pt idx="3">
                  <c:v>0.16</c:v>
                </c:pt>
                <c:pt idx="4">
                  <c:v>0.36</c:v>
                </c:pt>
                <c:pt idx="5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49-4AE3-9D56-108445E4C90E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ist in Planung 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Einsatz von Zustandsüberwachung der Waren </c:v>
                </c:pt>
                <c:pt idx="1">
                  <c:v>Einsatz von Sensoren zur Lokalisierung </c:v>
                </c:pt>
                <c:pt idx="2">
                  <c:v>Ansätze zur Automatisierung von Be-/ Entladung</c:v>
                </c:pt>
                <c:pt idx="3">
                  <c:v>Einsatz von Predictive Analytics (Bedarfs-/ Transportplanung</c:v>
                </c:pt>
                <c:pt idx="4">
                  <c:v>Einsatz von elektronische Papiere</c:v>
                </c:pt>
                <c:pt idx="5">
                  <c:v>Einsatz von dynamisches Zeitfenstermanagement </c:v>
                </c:pt>
              </c:strCache>
            </c:strRef>
          </c:cat>
          <c:val>
            <c:numRef>
              <c:f>Tabelle1!$C$2:$C$7</c:f>
              <c:numCache>
                <c:formatCode>0%</c:formatCode>
                <c:ptCount val="6"/>
                <c:pt idx="0">
                  <c:v>0.13</c:v>
                </c:pt>
                <c:pt idx="1">
                  <c:v>0.19</c:v>
                </c:pt>
                <c:pt idx="2">
                  <c:v>0.19</c:v>
                </c:pt>
                <c:pt idx="3">
                  <c:v>0.24</c:v>
                </c:pt>
                <c:pt idx="4">
                  <c:v>0.23</c:v>
                </c:pt>
                <c:pt idx="5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49-4AE3-9D56-108445E4C90E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nein </c:v>
                </c:pt>
              </c:strCache>
            </c:strRef>
          </c:tx>
          <c:spPr>
            <a:solidFill>
              <a:srgbClr val="F07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Einsatz von Zustandsüberwachung der Waren </c:v>
                </c:pt>
                <c:pt idx="1">
                  <c:v>Einsatz von Sensoren zur Lokalisierung </c:v>
                </c:pt>
                <c:pt idx="2">
                  <c:v>Ansätze zur Automatisierung von Be-/ Entladung</c:v>
                </c:pt>
                <c:pt idx="3">
                  <c:v>Einsatz von Predictive Analytics (Bedarfs-/ Transportplanung</c:v>
                </c:pt>
                <c:pt idx="4">
                  <c:v>Einsatz von elektronische Papiere</c:v>
                </c:pt>
                <c:pt idx="5">
                  <c:v>Einsatz von dynamisches Zeitfenstermanagement </c:v>
                </c:pt>
              </c:strCache>
            </c:strRef>
          </c:cat>
          <c:val>
            <c:numRef>
              <c:f>Tabelle1!$D$2:$D$7</c:f>
              <c:numCache>
                <c:formatCode>0%</c:formatCode>
                <c:ptCount val="6"/>
                <c:pt idx="0">
                  <c:v>0.73</c:v>
                </c:pt>
                <c:pt idx="1">
                  <c:v>0.6</c:v>
                </c:pt>
                <c:pt idx="2">
                  <c:v>0.69</c:v>
                </c:pt>
                <c:pt idx="3">
                  <c:v>0.6</c:v>
                </c:pt>
                <c:pt idx="4">
                  <c:v>0.41</c:v>
                </c:pt>
                <c:pt idx="5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49-4AE3-9D56-108445E4C90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41823872"/>
        <c:axId val="342096128"/>
      </c:barChart>
      <c:catAx>
        <c:axId val="3418238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42096128"/>
        <c:crosses val="autoZero"/>
        <c:auto val="1"/>
        <c:lblAlgn val="ctr"/>
        <c:lblOffset val="100"/>
        <c:noMultiLvlLbl val="0"/>
      </c:catAx>
      <c:valAx>
        <c:axId val="34209612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41823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01829381358525"/>
          <c:y val="0.91131004670038673"/>
          <c:w val="0.67286485357850889"/>
          <c:h val="5.95417181972240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342A94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rgbClr val="271F6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Einsatz von Zustandsüberwachung der Waren </c:v>
                </c:pt>
                <c:pt idx="1">
                  <c:v>Einsatz von Sensoren zur Lokalisierung </c:v>
                </c:pt>
                <c:pt idx="2">
                  <c:v>Ansätze zur Automatisierung von Be-/ Entladung</c:v>
                </c:pt>
                <c:pt idx="3">
                  <c:v>Einsatz von Predictive Analytics (Bedarfs-/ Transportplanung</c:v>
                </c:pt>
                <c:pt idx="4">
                  <c:v>Einsatz von elektronische Papiere</c:v>
                </c:pt>
                <c:pt idx="5">
                  <c:v>Einsatz von dynamisches Zeitfenstermanagement </c:v>
                </c:pt>
              </c:strCache>
            </c:strRef>
          </c:cat>
          <c:val>
            <c:numRef>
              <c:f>Tabelle1!$B$2:$B$7</c:f>
              <c:numCache>
                <c:formatCode>0%</c:formatCode>
                <c:ptCount val="6"/>
                <c:pt idx="0">
                  <c:v>0.34</c:v>
                </c:pt>
                <c:pt idx="1">
                  <c:v>0.63</c:v>
                </c:pt>
                <c:pt idx="2">
                  <c:v>0.68</c:v>
                </c:pt>
                <c:pt idx="3">
                  <c:v>0.77</c:v>
                </c:pt>
                <c:pt idx="4">
                  <c:v>0.85</c:v>
                </c:pt>
                <c:pt idx="5">
                  <c:v>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D4-4F15-9851-62D937D811CB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nein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Einsatz von Zustandsüberwachung der Waren </c:v>
                </c:pt>
                <c:pt idx="1">
                  <c:v>Einsatz von Sensoren zur Lokalisierung </c:v>
                </c:pt>
                <c:pt idx="2">
                  <c:v>Ansätze zur Automatisierung von Be-/ Entladung</c:v>
                </c:pt>
                <c:pt idx="3">
                  <c:v>Einsatz von Predictive Analytics (Bedarfs-/ Transportplanung</c:v>
                </c:pt>
                <c:pt idx="4">
                  <c:v>Einsatz von elektronische Papiere</c:v>
                </c:pt>
                <c:pt idx="5">
                  <c:v>Einsatz von dynamisches Zeitfenstermanagement </c:v>
                </c:pt>
              </c:strCache>
            </c:strRef>
          </c:cat>
          <c:val>
            <c:numRef>
              <c:f>Tabelle1!$C$2:$C$7</c:f>
              <c:numCache>
                <c:formatCode>0%</c:formatCode>
                <c:ptCount val="6"/>
                <c:pt idx="0">
                  <c:v>0.39</c:v>
                </c:pt>
                <c:pt idx="1">
                  <c:v>0.17</c:v>
                </c:pt>
                <c:pt idx="2">
                  <c:v>0.14000000000000001</c:v>
                </c:pt>
                <c:pt idx="3">
                  <c:v>0.08</c:v>
                </c:pt>
                <c:pt idx="4">
                  <c:v>0.1</c:v>
                </c:pt>
                <c:pt idx="5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D4-4F15-9851-62D937D811CB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weiß nicht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Einsatz von Zustandsüberwachung der Waren </c:v>
                </c:pt>
                <c:pt idx="1">
                  <c:v>Einsatz von Sensoren zur Lokalisierung </c:v>
                </c:pt>
                <c:pt idx="2">
                  <c:v>Ansätze zur Automatisierung von Be-/ Entladung</c:v>
                </c:pt>
                <c:pt idx="3">
                  <c:v>Einsatz von Predictive Analytics (Bedarfs-/ Transportplanung</c:v>
                </c:pt>
                <c:pt idx="4">
                  <c:v>Einsatz von elektronische Papiere</c:v>
                </c:pt>
                <c:pt idx="5">
                  <c:v>Einsatz von dynamisches Zeitfenstermanagement </c:v>
                </c:pt>
              </c:strCache>
            </c:strRef>
          </c:cat>
          <c:val>
            <c:numRef>
              <c:f>Tabelle1!$D$2:$D$7</c:f>
              <c:numCache>
                <c:formatCode>0%</c:formatCode>
                <c:ptCount val="6"/>
                <c:pt idx="0">
                  <c:v>0.27</c:v>
                </c:pt>
                <c:pt idx="1">
                  <c:v>0.2</c:v>
                </c:pt>
                <c:pt idx="2">
                  <c:v>0.18</c:v>
                </c:pt>
                <c:pt idx="3">
                  <c:v>0.15</c:v>
                </c:pt>
                <c:pt idx="4">
                  <c:v>0.05</c:v>
                </c:pt>
                <c:pt idx="5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D4-4F15-9851-62D937D811C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42552960"/>
        <c:axId val="342554496"/>
      </c:barChart>
      <c:catAx>
        <c:axId val="3425529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42A94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42554496"/>
        <c:crosses val="autoZero"/>
        <c:auto val="1"/>
        <c:lblAlgn val="ctr"/>
        <c:lblOffset val="100"/>
        <c:noMultiLvlLbl val="0"/>
      </c:catAx>
      <c:valAx>
        <c:axId val="34255449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42552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344931657250395"/>
          <c:y val="0.91778119409717152"/>
          <c:w val="0.27898874322008954"/>
          <c:h val="5.95417181972240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rgbClr val="271F6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Einsatz von Zustandsüberwachung der Waren </c:v>
                </c:pt>
                <c:pt idx="1">
                  <c:v>Einsatz von Sensoren zur Lokalisierung </c:v>
                </c:pt>
                <c:pt idx="2">
                  <c:v>Ansätze zur Automatisierung von Be-/ Entladung</c:v>
                </c:pt>
                <c:pt idx="3">
                  <c:v>Einsatz von Predictive Analytics (Bedarfs-/ Transportplanung</c:v>
                </c:pt>
                <c:pt idx="4">
                  <c:v>Einsatz von elektronische Papiere</c:v>
                </c:pt>
                <c:pt idx="5">
                  <c:v>Einsatz von dynamisches Zeitfenstermanagement </c:v>
                </c:pt>
              </c:strCache>
            </c:strRef>
          </c:cat>
          <c:val>
            <c:numRef>
              <c:f>Tabelle1!$B$2:$B$7</c:f>
              <c:numCache>
                <c:formatCode>0%</c:formatCode>
                <c:ptCount val="6"/>
                <c:pt idx="0">
                  <c:v>0.28999999999999998</c:v>
                </c:pt>
                <c:pt idx="1">
                  <c:v>0.6</c:v>
                </c:pt>
                <c:pt idx="2">
                  <c:v>0.63</c:v>
                </c:pt>
                <c:pt idx="3">
                  <c:v>0.76</c:v>
                </c:pt>
                <c:pt idx="4">
                  <c:v>0.87</c:v>
                </c:pt>
                <c:pt idx="5">
                  <c:v>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D4-4F15-9851-62D937D811CB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nein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Einsatz von Zustandsüberwachung der Waren </c:v>
                </c:pt>
                <c:pt idx="1">
                  <c:v>Einsatz von Sensoren zur Lokalisierung </c:v>
                </c:pt>
                <c:pt idx="2">
                  <c:v>Ansätze zur Automatisierung von Be-/ Entladung</c:v>
                </c:pt>
                <c:pt idx="3">
                  <c:v>Einsatz von Predictive Analytics (Bedarfs-/ Transportplanung</c:v>
                </c:pt>
                <c:pt idx="4">
                  <c:v>Einsatz von elektronische Papiere</c:v>
                </c:pt>
                <c:pt idx="5">
                  <c:v>Einsatz von dynamisches Zeitfenstermanagement </c:v>
                </c:pt>
              </c:strCache>
            </c:strRef>
          </c:cat>
          <c:val>
            <c:numRef>
              <c:f>Tabelle1!$C$2:$C$7</c:f>
              <c:numCache>
                <c:formatCode>0%</c:formatCode>
                <c:ptCount val="6"/>
                <c:pt idx="0">
                  <c:v>0.44</c:v>
                </c:pt>
                <c:pt idx="1">
                  <c:v>0.19</c:v>
                </c:pt>
                <c:pt idx="2">
                  <c:v>0.13</c:v>
                </c:pt>
                <c:pt idx="3">
                  <c:v>0.08</c:v>
                </c:pt>
                <c:pt idx="4">
                  <c:v>0.09</c:v>
                </c:pt>
                <c:pt idx="5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D4-4F15-9851-62D937D811CB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weiß nicht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Einsatz von Zustandsüberwachung der Waren </c:v>
                </c:pt>
                <c:pt idx="1">
                  <c:v>Einsatz von Sensoren zur Lokalisierung </c:v>
                </c:pt>
                <c:pt idx="2">
                  <c:v>Ansätze zur Automatisierung von Be-/ Entladung</c:v>
                </c:pt>
                <c:pt idx="3">
                  <c:v>Einsatz von Predictive Analytics (Bedarfs-/ Transportplanung</c:v>
                </c:pt>
                <c:pt idx="4">
                  <c:v>Einsatz von elektronische Papiere</c:v>
                </c:pt>
                <c:pt idx="5">
                  <c:v>Einsatz von dynamisches Zeitfenstermanagement </c:v>
                </c:pt>
              </c:strCache>
            </c:strRef>
          </c:cat>
          <c:val>
            <c:numRef>
              <c:f>Tabelle1!$D$2:$D$7</c:f>
              <c:numCache>
                <c:formatCode>0%</c:formatCode>
                <c:ptCount val="6"/>
                <c:pt idx="0">
                  <c:v>0.28000000000000003</c:v>
                </c:pt>
                <c:pt idx="1">
                  <c:v>0.21</c:v>
                </c:pt>
                <c:pt idx="2">
                  <c:v>0.24</c:v>
                </c:pt>
                <c:pt idx="3">
                  <c:v>0.16</c:v>
                </c:pt>
                <c:pt idx="4">
                  <c:v>0.04</c:v>
                </c:pt>
                <c:pt idx="5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D4-4F15-9851-62D937D811C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51036928"/>
        <c:axId val="351038464"/>
      </c:barChart>
      <c:catAx>
        <c:axId val="351036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42A94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51038464"/>
        <c:crosses val="autoZero"/>
        <c:auto val="1"/>
        <c:lblAlgn val="ctr"/>
        <c:lblOffset val="100"/>
        <c:noMultiLvlLbl val="0"/>
      </c:catAx>
      <c:valAx>
        <c:axId val="35103846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51036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344931657250395"/>
          <c:y val="0.91778119409717152"/>
          <c:w val="0.27898874322008954"/>
          <c:h val="5.95417181972240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rgbClr val="271F6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Einsatz von Zustandsüberwachung der Waren </c:v>
                </c:pt>
                <c:pt idx="1">
                  <c:v>Einsatz von Sensoren zur Lokalisierung </c:v>
                </c:pt>
                <c:pt idx="2">
                  <c:v>Ansätze zur Automatisierung von Be-/ Entladung</c:v>
                </c:pt>
                <c:pt idx="3">
                  <c:v>Einsatz von Predictive Analytics (Bedarfs-/ Transportplanung</c:v>
                </c:pt>
                <c:pt idx="4">
                  <c:v>Einsatz von elektronische Papiere</c:v>
                </c:pt>
                <c:pt idx="5">
                  <c:v>Einsatz von dynamisches Zeitfenstermanagement </c:v>
                </c:pt>
              </c:strCache>
            </c:strRef>
          </c:cat>
          <c:val>
            <c:numRef>
              <c:f>Tabelle1!$B$2:$B$7</c:f>
              <c:numCache>
                <c:formatCode>0%</c:formatCode>
                <c:ptCount val="6"/>
                <c:pt idx="0">
                  <c:v>0.11</c:v>
                </c:pt>
                <c:pt idx="1">
                  <c:v>0.14000000000000001</c:v>
                </c:pt>
                <c:pt idx="2">
                  <c:v>0.11</c:v>
                </c:pt>
                <c:pt idx="3">
                  <c:v>0.14000000000000001</c:v>
                </c:pt>
                <c:pt idx="4">
                  <c:v>0.43</c:v>
                </c:pt>
                <c:pt idx="5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49-4AE3-9D56-108445E4C90E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ist in Planung 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Einsatz von Zustandsüberwachung der Waren </c:v>
                </c:pt>
                <c:pt idx="1">
                  <c:v>Einsatz von Sensoren zur Lokalisierung </c:v>
                </c:pt>
                <c:pt idx="2">
                  <c:v>Ansätze zur Automatisierung von Be-/ Entladung</c:v>
                </c:pt>
                <c:pt idx="3">
                  <c:v>Einsatz von Predictive Analytics (Bedarfs-/ Transportplanung</c:v>
                </c:pt>
                <c:pt idx="4">
                  <c:v>Einsatz von elektronische Papiere</c:v>
                </c:pt>
                <c:pt idx="5">
                  <c:v>Einsatz von dynamisches Zeitfenstermanagement </c:v>
                </c:pt>
              </c:strCache>
            </c:strRef>
          </c:cat>
          <c:val>
            <c:numRef>
              <c:f>Tabelle1!$C$2:$C$7</c:f>
              <c:numCache>
                <c:formatCode>0%</c:formatCode>
                <c:ptCount val="6"/>
                <c:pt idx="0">
                  <c:v>0.1</c:v>
                </c:pt>
                <c:pt idx="1">
                  <c:v>0.18</c:v>
                </c:pt>
                <c:pt idx="2">
                  <c:v>0.18</c:v>
                </c:pt>
                <c:pt idx="3">
                  <c:v>0.28000000000000003</c:v>
                </c:pt>
                <c:pt idx="4">
                  <c:v>0.23</c:v>
                </c:pt>
                <c:pt idx="5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49-4AE3-9D56-108445E4C90E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nein </c:v>
                </c:pt>
              </c:strCache>
            </c:strRef>
          </c:tx>
          <c:spPr>
            <a:solidFill>
              <a:srgbClr val="F07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Einsatz von Zustandsüberwachung der Waren </c:v>
                </c:pt>
                <c:pt idx="1">
                  <c:v>Einsatz von Sensoren zur Lokalisierung </c:v>
                </c:pt>
                <c:pt idx="2">
                  <c:v>Ansätze zur Automatisierung von Be-/ Entladung</c:v>
                </c:pt>
                <c:pt idx="3">
                  <c:v>Einsatz von Predictive Analytics (Bedarfs-/ Transportplanung</c:v>
                </c:pt>
                <c:pt idx="4">
                  <c:v>Einsatz von elektronische Papiere</c:v>
                </c:pt>
                <c:pt idx="5">
                  <c:v>Einsatz von dynamisches Zeitfenstermanagement </c:v>
                </c:pt>
              </c:strCache>
            </c:strRef>
          </c:cat>
          <c:val>
            <c:numRef>
              <c:f>Tabelle1!$D$2:$D$7</c:f>
              <c:numCache>
                <c:formatCode>0%</c:formatCode>
                <c:ptCount val="6"/>
                <c:pt idx="0">
                  <c:v>0.79</c:v>
                </c:pt>
                <c:pt idx="1">
                  <c:v>0.69</c:v>
                </c:pt>
                <c:pt idx="2">
                  <c:v>0.71</c:v>
                </c:pt>
                <c:pt idx="3">
                  <c:v>0.57999999999999996</c:v>
                </c:pt>
                <c:pt idx="4">
                  <c:v>0.34</c:v>
                </c:pt>
                <c:pt idx="5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49-4AE3-9D56-108445E4C90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54793344"/>
        <c:axId val="354802304"/>
      </c:barChart>
      <c:catAx>
        <c:axId val="3547933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54802304"/>
        <c:crosses val="autoZero"/>
        <c:auto val="1"/>
        <c:lblAlgn val="ctr"/>
        <c:lblOffset val="100"/>
        <c:noMultiLvlLbl val="0"/>
      </c:catAx>
      <c:valAx>
        <c:axId val="35480230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54793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01829381358525"/>
          <c:y val="0.91131004670038673"/>
          <c:w val="0.67286485357850889"/>
          <c:h val="5.95417181972240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342A94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rgbClr val="271F6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Einsatz von Zustandsüberwachung der Waren </c:v>
                </c:pt>
                <c:pt idx="1">
                  <c:v>Einsatz von Sensoren zur Lokalisierung </c:v>
                </c:pt>
                <c:pt idx="2">
                  <c:v>Ansätze zur Automatisierung von Be-/ Entladung</c:v>
                </c:pt>
                <c:pt idx="3">
                  <c:v>Einsatz von Predictive Analytics (Bedarfs-/ Transportplanung</c:v>
                </c:pt>
                <c:pt idx="4">
                  <c:v>Einsatz von elektronische Papiere</c:v>
                </c:pt>
                <c:pt idx="5">
                  <c:v>Einsatz von dynamisches Zeitfenstermanagement </c:v>
                </c:pt>
              </c:strCache>
            </c:strRef>
          </c:cat>
          <c:val>
            <c:numRef>
              <c:f>Tabelle1!$B$2:$B$7</c:f>
              <c:numCache>
                <c:formatCode>0%</c:formatCode>
                <c:ptCount val="6"/>
                <c:pt idx="0">
                  <c:v>0.32</c:v>
                </c:pt>
                <c:pt idx="1">
                  <c:v>0.65</c:v>
                </c:pt>
                <c:pt idx="2">
                  <c:v>0.81</c:v>
                </c:pt>
                <c:pt idx="3">
                  <c:v>0.7</c:v>
                </c:pt>
                <c:pt idx="4">
                  <c:v>0.81</c:v>
                </c:pt>
                <c:pt idx="5">
                  <c:v>0.93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D4-4F15-9851-62D937D811CB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nein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7.0555555555556846E-3"/>
                  <c:y val="3.527777777777777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D5-4246-ABAF-ECCCC1D190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Einsatz von Zustandsüberwachung der Waren </c:v>
                </c:pt>
                <c:pt idx="1">
                  <c:v>Einsatz von Sensoren zur Lokalisierung </c:v>
                </c:pt>
                <c:pt idx="2">
                  <c:v>Ansätze zur Automatisierung von Be-/ Entladung</c:v>
                </c:pt>
                <c:pt idx="3">
                  <c:v>Einsatz von Predictive Analytics (Bedarfs-/ Transportplanung</c:v>
                </c:pt>
                <c:pt idx="4">
                  <c:v>Einsatz von elektronische Papiere</c:v>
                </c:pt>
                <c:pt idx="5">
                  <c:v>Einsatz von dynamisches Zeitfenstermanagement </c:v>
                </c:pt>
              </c:strCache>
            </c:strRef>
          </c:cat>
          <c:val>
            <c:numRef>
              <c:f>Tabelle1!$C$2:$C$7</c:f>
              <c:numCache>
                <c:formatCode>0%</c:formatCode>
                <c:ptCount val="6"/>
                <c:pt idx="0">
                  <c:v>0.47</c:v>
                </c:pt>
                <c:pt idx="1">
                  <c:v>0.19</c:v>
                </c:pt>
                <c:pt idx="2">
                  <c:v>0.12</c:v>
                </c:pt>
                <c:pt idx="3">
                  <c:v>0.08</c:v>
                </c:pt>
                <c:pt idx="4">
                  <c:v>0.11</c:v>
                </c:pt>
                <c:pt idx="5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D4-4F15-9851-62D937D811CB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weiß nicht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3.5073611111111113E-3"/>
                  <c:y val="-5.6444444444444443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0000"/>
                        </a:solidFill>
                      </a:rPr>
                      <a:t>3%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4D5-4246-ABAF-ECCCC1D190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Einsatz von Zustandsüberwachung der Waren </c:v>
                </c:pt>
                <c:pt idx="1">
                  <c:v>Einsatz von Sensoren zur Lokalisierung </c:v>
                </c:pt>
                <c:pt idx="2">
                  <c:v>Ansätze zur Automatisierung von Be-/ Entladung</c:v>
                </c:pt>
                <c:pt idx="3">
                  <c:v>Einsatz von Predictive Analytics (Bedarfs-/ Transportplanung</c:v>
                </c:pt>
                <c:pt idx="4">
                  <c:v>Einsatz von elektronische Papiere</c:v>
                </c:pt>
                <c:pt idx="5">
                  <c:v>Einsatz von dynamisches Zeitfenstermanagement </c:v>
                </c:pt>
              </c:strCache>
            </c:strRef>
          </c:cat>
          <c:val>
            <c:numRef>
              <c:f>Tabelle1!$D$2:$D$7</c:f>
              <c:numCache>
                <c:formatCode>0%</c:formatCode>
                <c:ptCount val="6"/>
                <c:pt idx="0">
                  <c:v>0.2</c:v>
                </c:pt>
                <c:pt idx="1">
                  <c:v>0.16</c:v>
                </c:pt>
                <c:pt idx="2">
                  <c:v>7.0000000000000007E-2</c:v>
                </c:pt>
                <c:pt idx="3">
                  <c:v>0.22</c:v>
                </c:pt>
                <c:pt idx="4">
                  <c:v>0.08</c:v>
                </c:pt>
                <c:pt idx="5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D4-4F15-9851-62D937D811C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55438976"/>
        <c:axId val="355440512"/>
      </c:barChart>
      <c:catAx>
        <c:axId val="3554389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42A94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55440512"/>
        <c:crosses val="autoZero"/>
        <c:auto val="1"/>
        <c:lblAlgn val="ctr"/>
        <c:lblOffset val="100"/>
        <c:noMultiLvlLbl val="0"/>
      </c:catAx>
      <c:valAx>
        <c:axId val="35544051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55438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344931657250395"/>
          <c:y val="0.91778119409717152"/>
          <c:w val="0.27898874322008954"/>
          <c:h val="5.95417181972240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rgbClr val="271F6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Einsatz von Zustandsüberwachung der Waren </c:v>
                </c:pt>
                <c:pt idx="1">
                  <c:v>Einsatz von Sensoren zur Lokalisierung </c:v>
                </c:pt>
                <c:pt idx="2">
                  <c:v>Ansätze zur Automatisierung von Be-/ Entladung</c:v>
                </c:pt>
                <c:pt idx="3">
                  <c:v>Einsatz von Predictive Analytics (Bedarfs-/ Transportplanung</c:v>
                </c:pt>
                <c:pt idx="4">
                  <c:v>Einsatz von elektronische Papiere</c:v>
                </c:pt>
                <c:pt idx="5">
                  <c:v>Einsatz von dynamisches Zeitfenstermanagement </c:v>
                </c:pt>
              </c:strCache>
            </c:strRef>
          </c:cat>
          <c:val>
            <c:numRef>
              <c:f>Tabelle1!$B$2:$B$7</c:f>
              <c:numCache>
                <c:formatCode>0%</c:formatCode>
                <c:ptCount val="6"/>
                <c:pt idx="0">
                  <c:v>0.27</c:v>
                </c:pt>
                <c:pt idx="1">
                  <c:v>0.49</c:v>
                </c:pt>
                <c:pt idx="2">
                  <c:v>0.23</c:v>
                </c:pt>
                <c:pt idx="3">
                  <c:v>0.19</c:v>
                </c:pt>
                <c:pt idx="4">
                  <c:v>0.46</c:v>
                </c:pt>
                <c:pt idx="5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49-4AE3-9D56-108445E4C90E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ist in Planung 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Einsatz von Zustandsüberwachung der Waren </c:v>
                </c:pt>
                <c:pt idx="1">
                  <c:v>Einsatz von Sensoren zur Lokalisierung </c:v>
                </c:pt>
                <c:pt idx="2">
                  <c:v>Ansätze zur Automatisierung von Be-/ Entladung</c:v>
                </c:pt>
                <c:pt idx="3">
                  <c:v>Einsatz von Predictive Analytics (Bedarfs-/ Transportplanung</c:v>
                </c:pt>
                <c:pt idx="4">
                  <c:v>Einsatz von elektronische Papiere</c:v>
                </c:pt>
                <c:pt idx="5">
                  <c:v>Einsatz von dynamisches Zeitfenstermanagement </c:v>
                </c:pt>
              </c:strCache>
            </c:strRef>
          </c:cat>
          <c:val>
            <c:numRef>
              <c:f>Tabelle1!$C$2:$C$7</c:f>
              <c:numCache>
                <c:formatCode>0%</c:formatCode>
                <c:ptCount val="6"/>
                <c:pt idx="0">
                  <c:v>0.12</c:v>
                </c:pt>
                <c:pt idx="1">
                  <c:v>0.26</c:v>
                </c:pt>
                <c:pt idx="2">
                  <c:v>0.15</c:v>
                </c:pt>
                <c:pt idx="3">
                  <c:v>0.32</c:v>
                </c:pt>
                <c:pt idx="4">
                  <c:v>0.31</c:v>
                </c:pt>
                <c:pt idx="5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49-4AE3-9D56-108445E4C90E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nein </c:v>
                </c:pt>
              </c:strCache>
            </c:strRef>
          </c:tx>
          <c:spPr>
            <a:solidFill>
              <a:srgbClr val="F07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Einsatz von Zustandsüberwachung der Waren </c:v>
                </c:pt>
                <c:pt idx="1">
                  <c:v>Einsatz von Sensoren zur Lokalisierung </c:v>
                </c:pt>
                <c:pt idx="2">
                  <c:v>Ansätze zur Automatisierung von Be-/ Entladung</c:v>
                </c:pt>
                <c:pt idx="3">
                  <c:v>Einsatz von Predictive Analytics (Bedarfs-/ Transportplanung</c:v>
                </c:pt>
                <c:pt idx="4">
                  <c:v>Einsatz von elektronische Papiere</c:v>
                </c:pt>
                <c:pt idx="5">
                  <c:v>Einsatz von dynamisches Zeitfenstermanagement </c:v>
                </c:pt>
              </c:strCache>
            </c:strRef>
          </c:cat>
          <c:val>
            <c:numRef>
              <c:f>Tabelle1!$D$2:$D$7</c:f>
              <c:numCache>
                <c:formatCode>0%</c:formatCode>
                <c:ptCount val="6"/>
                <c:pt idx="0">
                  <c:v>0.61</c:v>
                </c:pt>
                <c:pt idx="1">
                  <c:v>0.26</c:v>
                </c:pt>
                <c:pt idx="2">
                  <c:v>0.62</c:v>
                </c:pt>
                <c:pt idx="3">
                  <c:v>0.49</c:v>
                </c:pt>
                <c:pt idx="4">
                  <c:v>0.23</c:v>
                </c:pt>
                <c:pt idx="5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49-4AE3-9D56-108445E4C90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55790208"/>
        <c:axId val="355839360"/>
      </c:barChart>
      <c:catAx>
        <c:axId val="3557902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55839360"/>
        <c:crosses val="autoZero"/>
        <c:auto val="1"/>
        <c:lblAlgn val="ctr"/>
        <c:lblOffset val="100"/>
        <c:noMultiLvlLbl val="0"/>
      </c:catAx>
      <c:valAx>
        <c:axId val="35583936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55790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01829381358525"/>
          <c:y val="0.91131004670038673"/>
          <c:w val="0.67286485357850889"/>
          <c:h val="5.95417181972240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342A94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rgbClr val="271F6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Einsatz von Zustandsüberwachung der Waren </c:v>
                </c:pt>
                <c:pt idx="1">
                  <c:v>Einsatz von Sensoren zur Lokalisierung </c:v>
                </c:pt>
                <c:pt idx="2">
                  <c:v>Ansätze zur Automatisierung von Be-/ Entladung</c:v>
                </c:pt>
                <c:pt idx="3">
                  <c:v>Einsatz von Predictive Analytics (Bedarfs-/ Transportplanung</c:v>
                </c:pt>
                <c:pt idx="4">
                  <c:v>Einsatz von elektronische Papiere</c:v>
                </c:pt>
                <c:pt idx="5">
                  <c:v>Einsatz von dynamisches Zeitfenstermanagement </c:v>
                </c:pt>
              </c:strCache>
            </c:strRef>
          </c:cat>
          <c:val>
            <c:numRef>
              <c:f>Tabelle1!$B$2:$B$7</c:f>
              <c:numCache>
                <c:formatCode>0%</c:formatCode>
                <c:ptCount val="6"/>
                <c:pt idx="0">
                  <c:v>0.28999999999999998</c:v>
                </c:pt>
                <c:pt idx="1">
                  <c:v>0.65</c:v>
                </c:pt>
                <c:pt idx="2">
                  <c:v>0.63</c:v>
                </c:pt>
                <c:pt idx="3">
                  <c:v>0.76</c:v>
                </c:pt>
                <c:pt idx="4">
                  <c:v>0.87</c:v>
                </c:pt>
                <c:pt idx="5">
                  <c:v>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D4-4F15-9851-62D937D811CB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nein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Einsatz von Zustandsüberwachung der Waren </c:v>
                </c:pt>
                <c:pt idx="1">
                  <c:v>Einsatz von Sensoren zur Lokalisierung </c:v>
                </c:pt>
                <c:pt idx="2">
                  <c:v>Ansätze zur Automatisierung von Be-/ Entladung</c:v>
                </c:pt>
                <c:pt idx="3">
                  <c:v>Einsatz von Predictive Analytics (Bedarfs-/ Transportplanung</c:v>
                </c:pt>
                <c:pt idx="4">
                  <c:v>Einsatz von elektronische Papiere</c:v>
                </c:pt>
                <c:pt idx="5">
                  <c:v>Einsatz von dynamisches Zeitfenstermanagement </c:v>
                </c:pt>
              </c:strCache>
            </c:strRef>
          </c:cat>
          <c:val>
            <c:numRef>
              <c:f>Tabelle1!$C$2:$C$7</c:f>
              <c:numCache>
                <c:formatCode>0%</c:formatCode>
                <c:ptCount val="6"/>
                <c:pt idx="0">
                  <c:v>0.44</c:v>
                </c:pt>
                <c:pt idx="1">
                  <c:v>0.19</c:v>
                </c:pt>
                <c:pt idx="2">
                  <c:v>0.13</c:v>
                </c:pt>
                <c:pt idx="3">
                  <c:v>0.08</c:v>
                </c:pt>
                <c:pt idx="4">
                  <c:v>0.09</c:v>
                </c:pt>
                <c:pt idx="5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D4-4F15-9851-62D937D811CB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weiß nicht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Einsatz von Zustandsüberwachung der Waren </c:v>
                </c:pt>
                <c:pt idx="1">
                  <c:v>Einsatz von Sensoren zur Lokalisierung </c:v>
                </c:pt>
                <c:pt idx="2">
                  <c:v>Ansätze zur Automatisierung von Be-/ Entladung</c:v>
                </c:pt>
                <c:pt idx="3">
                  <c:v>Einsatz von Predictive Analytics (Bedarfs-/ Transportplanung</c:v>
                </c:pt>
                <c:pt idx="4">
                  <c:v>Einsatz von elektronische Papiere</c:v>
                </c:pt>
                <c:pt idx="5">
                  <c:v>Einsatz von dynamisches Zeitfenstermanagement </c:v>
                </c:pt>
              </c:strCache>
            </c:strRef>
          </c:cat>
          <c:val>
            <c:numRef>
              <c:f>Tabelle1!$D$2:$D$7</c:f>
              <c:numCache>
                <c:formatCode>0%</c:formatCode>
                <c:ptCount val="6"/>
                <c:pt idx="0">
                  <c:v>0.28000000000000003</c:v>
                </c:pt>
                <c:pt idx="1">
                  <c:v>0.21</c:v>
                </c:pt>
                <c:pt idx="2">
                  <c:v>0.24</c:v>
                </c:pt>
                <c:pt idx="3">
                  <c:v>0.16</c:v>
                </c:pt>
                <c:pt idx="4">
                  <c:v>0.04</c:v>
                </c:pt>
                <c:pt idx="5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D4-4F15-9851-62D937D811C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57072896"/>
        <c:axId val="357075200"/>
      </c:barChart>
      <c:catAx>
        <c:axId val="3570728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42A94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57075200"/>
        <c:crosses val="autoZero"/>
        <c:auto val="1"/>
        <c:lblAlgn val="ctr"/>
        <c:lblOffset val="100"/>
        <c:noMultiLvlLbl val="0"/>
      </c:catAx>
      <c:valAx>
        <c:axId val="35707520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57072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344931657250395"/>
          <c:y val="0.91778119409717152"/>
          <c:w val="0.27898874322008954"/>
          <c:h val="5.95417181972240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rgbClr val="271F6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Einsatz von Zustandsüberwachung der Waren </c:v>
                </c:pt>
                <c:pt idx="1">
                  <c:v>Einsatz von Sensoren zur Lokalisierung </c:v>
                </c:pt>
                <c:pt idx="2">
                  <c:v>Ansätze zur Automatisierung von Be-/ Entladung</c:v>
                </c:pt>
                <c:pt idx="3">
                  <c:v>Einsatz von Predictive Analytics (Bedarfs-/ Transportplanung</c:v>
                </c:pt>
                <c:pt idx="4">
                  <c:v>Einsatz von elektronische Papiere</c:v>
                </c:pt>
                <c:pt idx="5">
                  <c:v>Einsatz von dynamisches Zeitfenstermanagement </c:v>
                </c:pt>
              </c:strCache>
            </c:strRef>
          </c:cat>
          <c:val>
            <c:numRef>
              <c:f>Tabelle1!$B$2:$B$7</c:f>
              <c:numCache>
                <c:formatCode>0%</c:formatCode>
                <c:ptCount val="6"/>
                <c:pt idx="0">
                  <c:v>0.19</c:v>
                </c:pt>
                <c:pt idx="1">
                  <c:v>0.19</c:v>
                </c:pt>
                <c:pt idx="2">
                  <c:v>0.11</c:v>
                </c:pt>
                <c:pt idx="3">
                  <c:v>0.22</c:v>
                </c:pt>
                <c:pt idx="4">
                  <c:v>0.46</c:v>
                </c:pt>
                <c:pt idx="5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49-4AE3-9D56-108445E4C90E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ist in Planung 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Einsatz von Zustandsüberwachung der Waren </c:v>
                </c:pt>
                <c:pt idx="1">
                  <c:v>Einsatz von Sensoren zur Lokalisierung </c:v>
                </c:pt>
                <c:pt idx="2">
                  <c:v>Ansätze zur Automatisierung von Be-/ Entladung</c:v>
                </c:pt>
                <c:pt idx="3">
                  <c:v>Einsatz von Predictive Analytics (Bedarfs-/ Transportplanung</c:v>
                </c:pt>
                <c:pt idx="4">
                  <c:v>Einsatz von elektronische Papiere</c:v>
                </c:pt>
                <c:pt idx="5">
                  <c:v>Einsatz von dynamisches Zeitfenstermanagement </c:v>
                </c:pt>
              </c:strCache>
            </c:strRef>
          </c:cat>
          <c:val>
            <c:numRef>
              <c:f>Tabelle1!$C$2:$C$7</c:f>
              <c:numCache>
                <c:formatCode>0%</c:formatCode>
                <c:ptCount val="6"/>
                <c:pt idx="0">
                  <c:v>0.11</c:v>
                </c:pt>
                <c:pt idx="1">
                  <c:v>0.24</c:v>
                </c:pt>
                <c:pt idx="2">
                  <c:v>0.22</c:v>
                </c:pt>
                <c:pt idx="3">
                  <c:v>0.19</c:v>
                </c:pt>
                <c:pt idx="4">
                  <c:v>0.22</c:v>
                </c:pt>
                <c:pt idx="5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49-4AE3-9D56-108445E4C90E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nein </c:v>
                </c:pt>
              </c:strCache>
            </c:strRef>
          </c:tx>
          <c:spPr>
            <a:solidFill>
              <a:srgbClr val="F07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Einsatz von Zustandsüberwachung der Waren </c:v>
                </c:pt>
                <c:pt idx="1">
                  <c:v>Einsatz von Sensoren zur Lokalisierung </c:v>
                </c:pt>
                <c:pt idx="2">
                  <c:v>Ansätze zur Automatisierung von Be-/ Entladung</c:v>
                </c:pt>
                <c:pt idx="3">
                  <c:v>Einsatz von Predictive Analytics (Bedarfs-/ Transportplanung</c:v>
                </c:pt>
                <c:pt idx="4">
                  <c:v>Einsatz von elektronische Papiere</c:v>
                </c:pt>
                <c:pt idx="5">
                  <c:v>Einsatz von dynamisches Zeitfenstermanagement </c:v>
                </c:pt>
              </c:strCache>
            </c:strRef>
          </c:cat>
          <c:val>
            <c:numRef>
              <c:f>Tabelle1!$D$2:$D$7</c:f>
              <c:numCache>
                <c:formatCode>0%</c:formatCode>
                <c:ptCount val="6"/>
                <c:pt idx="0">
                  <c:v>0.7</c:v>
                </c:pt>
                <c:pt idx="1">
                  <c:v>0.56999999999999995</c:v>
                </c:pt>
                <c:pt idx="2">
                  <c:v>0.68</c:v>
                </c:pt>
                <c:pt idx="3">
                  <c:v>0.59</c:v>
                </c:pt>
                <c:pt idx="4">
                  <c:v>0.32</c:v>
                </c:pt>
                <c:pt idx="5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49-4AE3-9D56-108445E4C90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66914560"/>
        <c:axId val="367993600"/>
      </c:barChart>
      <c:catAx>
        <c:axId val="3669145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7993600"/>
        <c:crosses val="autoZero"/>
        <c:auto val="1"/>
        <c:lblAlgn val="ctr"/>
        <c:lblOffset val="100"/>
        <c:noMultiLvlLbl val="0"/>
      </c:catAx>
      <c:valAx>
        <c:axId val="36799360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6691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01829381358525"/>
          <c:y val="0.91131004670038673"/>
          <c:w val="0.67286485357850889"/>
          <c:h val="5.95417181972240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342A94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342A9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342A94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Zusamm.Potentiale!$H$21:$H$27</c:f>
              <c:strCache>
                <c:ptCount val="7"/>
                <c:pt idx="1">
                  <c:v>Sonstiges</c:v>
                </c:pt>
                <c:pt idx="2">
                  <c:v>Vermeidung von Wartezeit durch Reduktion technisch-bedingter Fahrzeugausfälle</c:v>
                </c:pt>
                <c:pt idx="3">
                  <c:v>Verkürzung von Wartezeit durch schnellere Entscheidungen der Disposition</c:v>
                </c:pt>
                <c:pt idx="4">
                  <c:v> höhere Auslastung durch bessere Lkw-Ladeplanung</c:v>
                </c:pt>
                <c:pt idx="5">
                  <c:v>Verkürzung der Fahrzeit durch bessere Routenplanung (Echtzeitdaten)</c:v>
                </c:pt>
                <c:pt idx="6">
                  <c:v>höhere Auslastung durch bessere Netzwerkplanung</c:v>
                </c:pt>
              </c:strCache>
            </c:strRef>
          </c:cat>
          <c:val>
            <c:numRef>
              <c:f>Zusamm.Potentiale!$J$21:$J$27</c:f>
              <c:numCache>
                <c:formatCode>0%</c:formatCode>
                <c:ptCount val="7"/>
                <c:pt idx="1">
                  <c:v>0.18826405867970661</c:v>
                </c:pt>
                <c:pt idx="2">
                  <c:v>0.23227383863080683</c:v>
                </c:pt>
                <c:pt idx="3">
                  <c:v>0.5476772616136919</c:v>
                </c:pt>
                <c:pt idx="4">
                  <c:v>0.5965770171149144</c:v>
                </c:pt>
                <c:pt idx="5">
                  <c:v>0.68459657701711496</c:v>
                </c:pt>
                <c:pt idx="6">
                  <c:v>0.77506112469437649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DF-4038-9CFC-073495ECA01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419688448"/>
        <c:axId val="421438976"/>
      </c:barChart>
      <c:catAx>
        <c:axId val="4196884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342A94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21438976"/>
        <c:crosses val="autoZero"/>
        <c:auto val="1"/>
        <c:lblAlgn val="ctr"/>
        <c:lblOffset val="100"/>
        <c:noMultiLvlLbl val="0"/>
      </c:catAx>
      <c:valAx>
        <c:axId val="42143897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419688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rgbClr val="271F6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Fracht-/Transportbörsen </c:v>
                </c:pt>
                <c:pt idx="1">
                  <c:v>Transportmanagementsystem</c:v>
                </c:pt>
                <c:pt idx="2">
                  <c:v>Dynamische Tourenplanung</c:v>
                </c:pt>
              </c:strCache>
            </c:strRef>
          </c:cat>
          <c:val>
            <c:numRef>
              <c:f>Tabelle1!$B$2:$B$4</c:f>
              <c:numCache>
                <c:formatCode>0%</c:formatCode>
                <c:ptCount val="3"/>
                <c:pt idx="0">
                  <c:v>0.48</c:v>
                </c:pt>
                <c:pt idx="1">
                  <c:v>0.81</c:v>
                </c:pt>
                <c:pt idx="2">
                  <c:v>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BF-45E6-92D9-E1B435590FB0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nein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Fracht-/Transportbörsen </c:v>
                </c:pt>
                <c:pt idx="1">
                  <c:v>Transportmanagementsystem</c:v>
                </c:pt>
                <c:pt idx="2">
                  <c:v>Dynamische Tourenplanung</c:v>
                </c:pt>
              </c:strCache>
            </c:strRef>
          </c:cat>
          <c:val>
            <c:numRef>
              <c:f>Tabelle1!$C$2:$C$4</c:f>
              <c:numCache>
                <c:formatCode>0%</c:formatCode>
                <c:ptCount val="3"/>
                <c:pt idx="0">
                  <c:v>0.32</c:v>
                </c:pt>
                <c:pt idx="1">
                  <c:v>0.11</c:v>
                </c:pt>
                <c:pt idx="2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BF-45E6-92D9-E1B435590FB0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weiß nicht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1.437226195394257E-16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B1-42AB-B9CC-39A1BAAF8E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Fracht-/Transportbörsen </c:v>
                </c:pt>
                <c:pt idx="1">
                  <c:v>Transportmanagementsystem</c:v>
                </c:pt>
                <c:pt idx="2">
                  <c:v>Dynamische Tourenplanung</c:v>
                </c:pt>
              </c:strCache>
            </c:strRef>
          </c:cat>
          <c:val>
            <c:numRef>
              <c:f>Tabelle1!$D$2:$D$4</c:f>
              <c:numCache>
                <c:formatCode>0%</c:formatCode>
                <c:ptCount val="3"/>
                <c:pt idx="0">
                  <c:v>0.19</c:v>
                </c:pt>
                <c:pt idx="1">
                  <c:v>0.08</c:v>
                </c:pt>
                <c:pt idx="2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BF-45E6-92D9-E1B435590FB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30748416"/>
        <c:axId val="130749952"/>
      </c:barChart>
      <c:catAx>
        <c:axId val="1307484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42A94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30749952"/>
        <c:crosses val="autoZero"/>
        <c:auto val="1"/>
        <c:lblAlgn val="ctr"/>
        <c:lblOffset val="100"/>
        <c:noMultiLvlLbl val="0"/>
      </c:catAx>
      <c:valAx>
        <c:axId val="1307499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0748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695333333333329"/>
          <c:y val="0.89510119047619052"/>
          <c:w val="0.27898874322008954"/>
          <c:h val="5.95417181972240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rgbClr val="342A9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Ablehnung Transportaufträge</c:v>
                </c:pt>
                <c:pt idx="1">
                  <c:v>Mangel an qualifiziertem Personal</c:v>
                </c:pt>
                <c:pt idx="2">
                  <c:v>Anstieg Frachtraten</c:v>
                </c:pt>
                <c:pt idx="3">
                  <c:v>Operative Störungen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0.17</c:v>
                </c:pt>
                <c:pt idx="1">
                  <c:v>0.26</c:v>
                </c:pt>
                <c:pt idx="2">
                  <c:v>0.28000000000000003</c:v>
                </c:pt>
                <c:pt idx="3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00-4E89-8CCC-027F1EC451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23670400"/>
        <c:axId val="323671936"/>
      </c:barChart>
      <c:catAx>
        <c:axId val="323670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23671936"/>
        <c:crosses val="autoZero"/>
        <c:auto val="1"/>
        <c:lblAlgn val="ctr"/>
        <c:lblOffset val="100"/>
        <c:noMultiLvlLbl val="0"/>
      </c:catAx>
      <c:valAx>
        <c:axId val="32367193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23670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rgbClr val="271F6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Fracht-/Transportbörsen </c:v>
                </c:pt>
                <c:pt idx="1">
                  <c:v>Transportmanagementsystems</c:v>
                </c:pt>
                <c:pt idx="2">
                  <c:v>Dynamische Tourenplanung</c:v>
                </c:pt>
              </c:strCache>
            </c:strRef>
          </c:cat>
          <c:val>
            <c:numRef>
              <c:f>Tabelle1!$B$2:$B$4</c:f>
              <c:numCache>
                <c:formatCode>0%</c:formatCode>
                <c:ptCount val="3"/>
                <c:pt idx="0">
                  <c:v>0.35</c:v>
                </c:pt>
                <c:pt idx="1">
                  <c:v>0.2</c:v>
                </c:pt>
                <c:pt idx="2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F8-4C10-BDB0-0998CCF84A81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ist in Planung 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Fracht-/Transportbörsen </c:v>
                </c:pt>
                <c:pt idx="1">
                  <c:v>Transportmanagementsystems</c:v>
                </c:pt>
                <c:pt idx="2">
                  <c:v>Dynamische Tourenplanung</c:v>
                </c:pt>
              </c:strCache>
            </c:strRef>
          </c:cat>
          <c:val>
            <c:numRef>
              <c:f>Tabelle1!$C$2:$C$4</c:f>
              <c:numCache>
                <c:formatCode>0%</c:formatCode>
                <c:ptCount val="3"/>
                <c:pt idx="0">
                  <c:v>0.12</c:v>
                </c:pt>
                <c:pt idx="1">
                  <c:v>0.19</c:v>
                </c:pt>
                <c:pt idx="2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F8-4C10-BDB0-0998CCF84A81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nein</c:v>
                </c:pt>
              </c:strCache>
            </c:strRef>
          </c:tx>
          <c:spPr>
            <a:solidFill>
              <a:srgbClr val="F07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Fracht-/Transportbörsen </c:v>
                </c:pt>
                <c:pt idx="1">
                  <c:v>Transportmanagementsystems</c:v>
                </c:pt>
                <c:pt idx="2">
                  <c:v>Dynamische Tourenplanung</c:v>
                </c:pt>
              </c:strCache>
            </c:strRef>
          </c:cat>
          <c:val>
            <c:numRef>
              <c:f>Tabelle1!$D$2:$D$4</c:f>
              <c:numCache>
                <c:formatCode>0%</c:formatCode>
                <c:ptCount val="3"/>
                <c:pt idx="0">
                  <c:v>0.53</c:v>
                </c:pt>
                <c:pt idx="1">
                  <c:v>0.61</c:v>
                </c:pt>
                <c:pt idx="2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F8-4C10-BDB0-0998CCF84A8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30794624"/>
        <c:axId val="130796160"/>
      </c:barChart>
      <c:catAx>
        <c:axId val="1307946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0796160"/>
        <c:crosses val="autoZero"/>
        <c:auto val="1"/>
        <c:lblAlgn val="ctr"/>
        <c:lblOffset val="100"/>
        <c:noMultiLvlLbl val="0"/>
      </c:catAx>
      <c:valAx>
        <c:axId val="13079616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0794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708296296296302"/>
          <c:y val="0.86990277777777758"/>
          <c:w val="0.46713685185185178"/>
          <c:h val="5.95416666666666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rgbClr val="271F6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Fracht-/Transportbörsen </c:v>
                </c:pt>
                <c:pt idx="1">
                  <c:v>Transportmanagementsystem</c:v>
                </c:pt>
                <c:pt idx="2">
                  <c:v>Dynamische Tourenplanung</c:v>
                </c:pt>
              </c:strCache>
            </c:strRef>
          </c:cat>
          <c:val>
            <c:numRef>
              <c:f>Tabelle1!$B$2:$B$4</c:f>
              <c:numCache>
                <c:formatCode>0%</c:formatCode>
                <c:ptCount val="3"/>
                <c:pt idx="0">
                  <c:v>0.49</c:v>
                </c:pt>
                <c:pt idx="1">
                  <c:v>0.86</c:v>
                </c:pt>
                <c:pt idx="2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BF-45E6-92D9-E1B435590FB0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nein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5.879907291918271E-3"/>
                  <c:y val="-5.039682539682562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02-44A6-A447-04A8B32C62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Fracht-/Transportbörsen </c:v>
                </c:pt>
                <c:pt idx="1">
                  <c:v>Transportmanagementsystem</c:v>
                </c:pt>
                <c:pt idx="2">
                  <c:v>Dynamische Tourenplanung</c:v>
                </c:pt>
              </c:strCache>
            </c:strRef>
          </c:cat>
          <c:val>
            <c:numRef>
              <c:f>Tabelle1!$C$2:$C$4</c:f>
              <c:numCache>
                <c:formatCode>0%</c:formatCode>
                <c:ptCount val="3"/>
                <c:pt idx="0">
                  <c:v>0.28000000000000003</c:v>
                </c:pt>
                <c:pt idx="1">
                  <c:v>0.11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BF-45E6-92D9-E1B435590FB0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weiß nicht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4311468676808659E-16"/>
                  <c:y val="6.9388939039072284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079704998415049E-2"/>
                      <c:h val="8.844642857142857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E002-44A6-A447-04A8B32C622C}"/>
                </c:ext>
              </c:extLst>
            </c:dLbl>
            <c:dLbl>
              <c:idx val="2"/>
              <c:layout>
                <c:manualLayout>
                  <c:x val="7.8398763892245527E-3"/>
                  <c:y val="-5.039682539682562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B1-42AB-B9CC-39A1BAAF8E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Fracht-/Transportbörsen </c:v>
                </c:pt>
                <c:pt idx="1">
                  <c:v>Transportmanagementsystem</c:v>
                </c:pt>
                <c:pt idx="2">
                  <c:v>Dynamische Tourenplanung</c:v>
                </c:pt>
              </c:strCache>
            </c:strRef>
          </c:cat>
          <c:val>
            <c:numRef>
              <c:f>Tabelle1!$D$2:$D$4</c:f>
              <c:numCache>
                <c:formatCode>0%</c:formatCode>
                <c:ptCount val="3"/>
                <c:pt idx="0">
                  <c:v>0.23</c:v>
                </c:pt>
                <c:pt idx="1">
                  <c:v>0.03</c:v>
                </c:pt>
                <c:pt idx="2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BF-45E6-92D9-E1B435590FB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30889984"/>
        <c:axId val="130904064"/>
      </c:barChart>
      <c:catAx>
        <c:axId val="1308899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42A94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30904064"/>
        <c:crosses val="autoZero"/>
        <c:auto val="1"/>
        <c:lblAlgn val="ctr"/>
        <c:lblOffset val="100"/>
        <c:noMultiLvlLbl val="0"/>
      </c:catAx>
      <c:valAx>
        <c:axId val="13090406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0889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695333333333329"/>
          <c:y val="0.89510119047619052"/>
          <c:w val="0.27898874322008954"/>
          <c:h val="5.95417181972240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rgbClr val="271F6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Fracht-/Transportbörsen </c:v>
                </c:pt>
                <c:pt idx="1">
                  <c:v>Transportmanagementsystems</c:v>
                </c:pt>
                <c:pt idx="2">
                  <c:v>Dynamische Tourenplanung</c:v>
                </c:pt>
              </c:strCache>
            </c:strRef>
          </c:cat>
          <c:val>
            <c:numRef>
              <c:f>Tabelle1!$B$2:$B$4</c:f>
              <c:numCache>
                <c:formatCode>0%</c:formatCode>
                <c:ptCount val="3"/>
                <c:pt idx="0">
                  <c:v>0.31</c:v>
                </c:pt>
                <c:pt idx="1">
                  <c:v>0.21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F8-4C10-BDB0-0998CCF84A81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ist in Planung 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Fracht-/Transportbörsen </c:v>
                </c:pt>
                <c:pt idx="1">
                  <c:v>Transportmanagementsystems</c:v>
                </c:pt>
                <c:pt idx="2">
                  <c:v>Dynamische Tourenplanung</c:v>
                </c:pt>
              </c:strCache>
            </c:strRef>
          </c:cat>
          <c:val>
            <c:numRef>
              <c:f>Tabelle1!$C$2:$C$4</c:f>
              <c:numCache>
                <c:formatCode>0%</c:formatCode>
                <c:ptCount val="3"/>
                <c:pt idx="0">
                  <c:v>0.16</c:v>
                </c:pt>
                <c:pt idx="1">
                  <c:v>0.23</c:v>
                </c:pt>
                <c:pt idx="2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F8-4C10-BDB0-0998CCF84A81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nein</c:v>
                </c:pt>
              </c:strCache>
            </c:strRef>
          </c:tx>
          <c:spPr>
            <a:solidFill>
              <a:srgbClr val="F07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Fracht-/Transportbörsen </c:v>
                </c:pt>
                <c:pt idx="1">
                  <c:v>Transportmanagementsystems</c:v>
                </c:pt>
                <c:pt idx="2">
                  <c:v>Dynamische Tourenplanung</c:v>
                </c:pt>
              </c:strCache>
            </c:strRef>
          </c:cat>
          <c:val>
            <c:numRef>
              <c:f>Tabelle1!$D$2:$D$4</c:f>
              <c:numCache>
                <c:formatCode>0%</c:formatCode>
                <c:ptCount val="3"/>
                <c:pt idx="0">
                  <c:v>0.54</c:v>
                </c:pt>
                <c:pt idx="1">
                  <c:v>0.56999999999999995</c:v>
                </c:pt>
                <c:pt idx="2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F8-4C10-BDB0-0998CCF84A8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30923904"/>
        <c:axId val="130946176"/>
      </c:barChart>
      <c:catAx>
        <c:axId val="1309239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0946176"/>
        <c:crosses val="autoZero"/>
        <c:auto val="1"/>
        <c:lblAlgn val="ctr"/>
        <c:lblOffset val="100"/>
        <c:noMultiLvlLbl val="0"/>
      </c:catAx>
      <c:valAx>
        <c:axId val="13094617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0923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708296296296302"/>
          <c:y val="0.86990277777777758"/>
          <c:w val="0.46713685185185178"/>
          <c:h val="5.95416666666666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rgbClr val="271F6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Fracht-/Transportbörsen </c:v>
                </c:pt>
                <c:pt idx="1">
                  <c:v>Transportmanagementsystem</c:v>
                </c:pt>
                <c:pt idx="2">
                  <c:v>Dynamische Tourenplanung</c:v>
                </c:pt>
              </c:strCache>
            </c:strRef>
          </c:cat>
          <c:val>
            <c:numRef>
              <c:f>Tabelle1!$B$2:$B$4</c:f>
              <c:numCache>
                <c:formatCode>0%</c:formatCode>
                <c:ptCount val="3"/>
                <c:pt idx="0">
                  <c:v>0.45</c:v>
                </c:pt>
                <c:pt idx="1">
                  <c:v>0.68</c:v>
                </c:pt>
                <c:pt idx="2">
                  <c:v>0.93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BF-45E6-92D9-E1B435590FB0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nein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Fracht-/Transportbörsen </c:v>
                </c:pt>
                <c:pt idx="1">
                  <c:v>Transportmanagementsystem</c:v>
                </c:pt>
                <c:pt idx="2">
                  <c:v>Dynamische Tourenplanung</c:v>
                </c:pt>
              </c:strCache>
            </c:strRef>
          </c:cat>
          <c:val>
            <c:numRef>
              <c:f>Tabelle1!$C$2:$C$4</c:f>
              <c:numCache>
                <c:formatCode>0%</c:formatCode>
                <c:ptCount val="3"/>
                <c:pt idx="0">
                  <c:v>0.43</c:v>
                </c:pt>
                <c:pt idx="1">
                  <c:v>0.15</c:v>
                </c:pt>
                <c:pt idx="2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BF-45E6-92D9-E1B435590FB0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weiß nicht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B1-42AB-B9CC-39A1BAAF8E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Fracht-/Transportbörsen </c:v>
                </c:pt>
                <c:pt idx="1">
                  <c:v>Transportmanagementsystem</c:v>
                </c:pt>
                <c:pt idx="2">
                  <c:v>Dynamische Tourenplanung</c:v>
                </c:pt>
              </c:strCache>
            </c:strRef>
          </c:cat>
          <c:val>
            <c:numRef>
              <c:f>Tabelle1!$D$2:$D$4</c:f>
              <c:numCache>
                <c:formatCode>0%</c:formatCode>
                <c:ptCount val="3"/>
                <c:pt idx="0">
                  <c:v>0.12</c:v>
                </c:pt>
                <c:pt idx="1">
                  <c:v>0.18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BF-45E6-92D9-E1B435590FB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31555328"/>
        <c:axId val="131556864"/>
      </c:barChart>
      <c:catAx>
        <c:axId val="1315553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42A94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31556864"/>
        <c:crosses val="autoZero"/>
        <c:auto val="1"/>
        <c:lblAlgn val="ctr"/>
        <c:lblOffset val="100"/>
        <c:noMultiLvlLbl val="0"/>
      </c:catAx>
      <c:valAx>
        <c:axId val="13155686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1555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695333333333329"/>
          <c:y val="0.89510119047619052"/>
          <c:w val="0.27898874322008954"/>
          <c:h val="5.95417181972240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rgbClr val="271F6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Fracht-/Transportbörsen </c:v>
                </c:pt>
                <c:pt idx="1">
                  <c:v>Transportmanagementsystems</c:v>
                </c:pt>
                <c:pt idx="2">
                  <c:v>Dynamische Tourenplanung</c:v>
                </c:pt>
              </c:strCache>
            </c:strRef>
          </c:cat>
          <c:val>
            <c:numRef>
              <c:f>Tabelle1!$B$2:$B$4</c:f>
              <c:numCache>
                <c:formatCode>0%</c:formatCode>
                <c:ptCount val="3"/>
                <c:pt idx="0">
                  <c:v>0.72</c:v>
                </c:pt>
                <c:pt idx="1">
                  <c:v>0.31</c:v>
                </c:pt>
                <c:pt idx="2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F8-4C10-BDB0-0998CCF84A81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ist in Planung 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142257875058585E-2"/>
                  <c:y val="-5.039682539682539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4F5-4D2E-AB76-1D9FB0952E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Fracht-/Transportbörsen </c:v>
                </c:pt>
                <c:pt idx="1">
                  <c:v>Transportmanagementsystems</c:v>
                </c:pt>
                <c:pt idx="2">
                  <c:v>Dynamische Tourenplanung</c:v>
                </c:pt>
              </c:strCache>
            </c:strRef>
          </c:cat>
          <c:val>
            <c:numRef>
              <c:f>Tabelle1!$C$2:$C$4</c:f>
              <c:numCache>
                <c:formatCode>0%</c:formatCode>
                <c:ptCount val="3"/>
                <c:pt idx="0">
                  <c:v>0.04</c:v>
                </c:pt>
                <c:pt idx="1">
                  <c:v>0.18</c:v>
                </c:pt>
                <c:pt idx="2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F8-4C10-BDB0-0998CCF84A81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nein</c:v>
                </c:pt>
              </c:strCache>
            </c:strRef>
          </c:tx>
          <c:spPr>
            <a:solidFill>
              <a:srgbClr val="F07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Fracht-/Transportbörsen </c:v>
                </c:pt>
                <c:pt idx="1">
                  <c:v>Transportmanagementsystems</c:v>
                </c:pt>
                <c:pt idx="2">
                  <c:v>Dynamische Tourenplanung</c:v>
                </c:pt>
              </c:strCache>
            </c:strRef>
          </c:cat>
          <c:val>
            <c:numRef>
              <c:f>Tabelle1!$D$2:$D$4</c:f>
              <c:numCache>
                <c:formatCode>0%</c:formatCode>
                <c:ptCount val="3"/>
                <c:pt idx="0">
                  <c:v>0.24</c:v>
                </c:pt>
                <c:pt idx="1">
                  <c:v>0.51</c:v>
                </c:pt>
                <c:pt idx="2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F8-4C10-BDB0-0998CCF84A8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31581440"/>
        <c:axId val="131582976"/>
      </c:barChart>
      <c:catAx>
        <c:axId val="1315814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1582976"/>
        <c:crosses val="autoZero"/>
        <c:auto val="1"/>
        <c:lblAlgn val="ctr"/>
        <c:lblOffset val="100"/>
        <c:noMultiLvlLbl val="0"/>
      </c:catAx>
      <c:valAx>
        <c:axId val="13158297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1581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708296296296302"/>
          <c:y val="0.86990277777777758"/>
          <c:w val="0.46713685185185178"/>
          <c:h val="5.95416666666666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rgbClr val="271F6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Fracht-/Transportbörsen </c:v>
                </c:pt>
                <c:pt idx="1">
                  <c:v>Transportmanagementsystem</c:v>
                </c:pt>
                <c:pt idx="2">
                  <c:v>Dynamische Tourenplanung</c:v>
                </c:pt>
              </c:strCache>
            </c:strRef>
          </c:cat>
          <c:val>
            <c:numRef>
              <c:f>Tabelle1!$B$2:$B$4</c:f>
              <c:numCache>
                <c:formatCode>0%</c:formatCode>
                <c:ptCount val="3"/>
                <c:pt idx="0">
                  <c:v>0.49</c:v>
                </c:pt>
                <c:pt idx="1">
                  <c:v>0.76</c:v>
                </c:pt>
                <c:pt idx="2">
                  <c:v>0.84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BF-45E6-92D9-E1B435590FB0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nein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Fracht-/Transportbörsen </c:v>
                </c:pt>
                <c:pt idx="1">
                  <c:v>Transportmanagementsystem</c:v>
                </c:pt>
                <c:pt idx="2">
                  <c:v>Dynamische Tourenplanung</c:v>
                </c:pt>
              </c:strCache>
            </c:strRef>
          </c:cat>
          <c:val>
            <c:numRef>
              <c:f>Tabelle1!$C$2:$C$4</c:f>
              <c:numCache>
                <c:formatCode>0%</c:formatCode>
                <c:ptCount val="3"/>
                <c:pt idx="0">
                  <c:v>0.41</c:v>
                </c:pt>
                <c:pt idx="1">
                  <c:v>0.11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BF-45E6-92D9-E1B435590FB0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weiß nicht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B1-42AB-B9CC-39A1BAAF8E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Fracht-/Transportbörsen </c:v>
                </c:pt>
                <c:pt idx="1">
                  <c:v>Transportmanagementsystem</c:v>
                </c:pt>
                <c:pt idx="2">
                  <c:v>Dynamische Tourenplanung</c:v>
                </c:pt>
              </c:strCache>
            </c:strRef>
          </c:cat>
          <c:val>
            <c:numRef>
              <c:f>Tabelle1!$D$2:$D$4</c:f>
              <c:numCache>
                <c:formatCode>0%</c:formatCode>
                <c:ptCount val="3"/>
                <c:pt idx="0">
                  <c:v>0.11</c:v>
                </c:pt>
                <c:pt idx="1">
                  <c:v>0.14000000000000001</c:v>
                </c:pt>
                <c:pt idx="2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BF-45E6-92D9-E1B435590FB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5589376"/>
        <c:axId val="145590912"/>
      </c:barChart>
      <c:catAx>
        <c:axId val="1455893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42A94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45590912"/>
        <c:crosses val="autoZero"/>
        <c:auto val="1"/>
        <c:lblAlgn val="ctr"/>
        <c:lblOffset val="100"/>
        <c:noMultiLvlLbl val="0"/>
      </c:catAx>
      <c:valAx>
        <c:axId val="14559091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45589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695333333333329"/>
          <c:y val="0.89510119047619052"/>
          <c:w val="0.27898874322008954"/>
          <c:h val="5.95417181972240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rgbClr val="271F6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Fracht-/Transportbörsen </c:v>
                </c:pt>
                <c:pt idx="1">
                  <c:v>Transportmanagementsystems</c:v>
                </c:pt>
                <c:pt idx="2">
                  <c:v>Dynamische Tourenplanung</c:v>
                </c:pt>
              </c:strCache>
            </c:strRef>
          </c:cat>
          <c:val>
            <c:numRef>
              <c:f>Tabelle1!$B$2:$B$4</c:f>
              <c:numCache>
                <c:formatCode>0%</c:formatCode>
                <c:ptCount val="3"/>
                <c:pt idx="0">
                  <c:v>0.51</c:v>
                </c:pt>
                <c:pt idx="1">
                  <c:v>0.27</c:v>
                </c:pt>
                <c:pt idx="2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F8-4C10-BDB0-0998CCF84A81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ist in Planung 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142257875058585E-2"/>
                  <c:y val="-5.039682539682539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4F5-4D2E-AB76-1D9FB0952E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Fracht-/Transportbörsen </c:v>
                </c:pt>
                <c:pt idx="1">
                  <c:v>Transportmanagementsystems</c:v>
                </c:pt>
                <c:pt idx="2">
                  <c:v>Dynamische Tourenplanung</c:v>
                </c:pt>
              </c:strCache>
            </c:strRef>
          </c:cat>
          <c:val>
            <c:numRef>
              <c:f>Tabelle1!$C$2:$C$4</c:f>
              <c:numCache>
                <c:formatCode>0%</c:formatCode>
                <c:ptCount val="3"/>
                <c:pt idx="0">
                  <c:v>0.08</c:v>
                </c:pt>
                <c:pt idx="1">
                  <c:v>0.14000000000000001</c:v>
                </c:pt>
                <c:pt idx="2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F8-4C10-BDB0-0998CCF84A81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nein</c:v>
                </c:pt>
              </c:strCache>
            </c:strRef>
          </c:tx>
          <c:spPr>
            <a:solidFill>
              <a:srgbClr val="F07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Fracht-/Transportbörsen </c:v>
                </c:pt>
                <c:pt idx="1">
                  <c:v>Transportmanagementsystems</c:v>
                </c:pt>
                <c:pt idx="2">
                  <c:v>Dynamische Tourenplanung</c:v>
                </c:pt>
              </c:strCache>
            </c:strRef>
          </c:cat>
          <c:val>
            <c:numRef>
              <c:f>Tabelle1!$D$2:$D$4</c:f>
              <c:numCache>
                <c:formatCode>0%</c:formatCode>
                <c:ptCount val="3"/>
                <c:pt idx="0">
                  <c:v>0.41</c:v>
                </c:pt>
                <c:pt idx="1">
                  <c:v>0.59</c:v>
                </c:pt>
                <c:pt idx="2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F8-4C10-BDB0-0998CCF84A8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7077760"/>
        <c:axId val="147120512"/>
      </c:barChart>
      <c:catAx>
        <c:axId val="1470777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7120512"/>
        <c:crosses val="autoZero"/>
        <c:auto val="1"/>
        <c:lblAlgn val="ctr"/>
        <c:lblOffset val="100"/>
        <c:noMultiLvlLbl val="0"/>
      </c:catAx>
      <c:valAx>
        <c:axId val="14712051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47077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708296296296302"/>
          <c:y val="0.86990277777777758"/>
          <c:w val="0.46713685185185178"/>
          <c:h val="5.95416666666666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342A9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[1]NW_Gesamt!$D$3:$D$9</c:f>
              <c:strCache>
                <c:ptCount val="7"/>
                <c:pt idx="0">
                  <c:v>Sonstiges </c:v>
                </c:pt>
                <c:pt idx="1">
                  <c:v>bessere Bezahlung</c:v>
                </c:pt>
                <c:pt idx="2">
                  <c:v>Verbesserung der Gesundheit durch Reduzierung der kurzfristig zu verarbeitenden Informationen</c:v>
                </c:pt>
                <c:pt idx="3">
                  <c:v> Verbesserung des Zugangs zum Berufsfeld "Lkw-Fahrer"</c:v>
                </c:pt>
                <c:pt idx="4">
                  <c:v>Verbesserung der Kommunikation zwischen Fahrer und Verlader/ Disposition</c:v>
                </c:pt>
                <c:pt idx="5">
                  <c:v>Verbesserung des Images des Lkw-Fahrers/ Straßengüterverkehrs</c:v>
                </c:pt>
                <c:pt idx="6">
                  <c:v>Verbesserung der Gesundheit durch höhere Wertschätzung und mehr sozialen Austausch</c:v>
                </c:pt>
              </c:strCache>
            </c:strRef>
          </c:cat>
          <c:val>
            <c:numRef>
              <c:f>[1]NW_Gesamt!$F$3:$F$9</c:f>
              <c:numCache>
                <c:formatCode>0%</c:formatCode>
                <c:ptCount val="7"/>
                <c:pt idx="0">
                  <c:v>7.5794621026894868E-2</c:v>
                </c:pt>
                <c:pt idx="1">
                  <c:v>4.6454767726161368E-2</c:v>
                </c:pt>
                <c:pt idx="2">
                  <c:v>0.23960880195599021</c:v>
                </c:pt>
                <c:pt idx="3">
                  <c:v>0.36185819070904646</c:v>
                </c:pt>
                <c:pt idx="4">
                  <c:v>0.70660146699266502</c:v>
                </c:pt>
                <c:pt idx="5">
                  <c:v>0.76039119804400979</c:v>
                </c:pt>
                <c:pt idx="6">
                  <c:v>0.80929095354523228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2E-4B6E-9490-2B683AC819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8549632"/>
        <c:axId val="148551168"/>
      </c:barChart>
      <c:catAx>
        <c:axId val="148549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342A94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48551168"/>
        <c:crosses val="autoZero"/>
        <c:auto val="1"/>
        <c:lblAlgn val="ctr"/>
        <c:lblOffset val="100"/>
        <c:noMultiLvlLbl val="0"/>
      </c:catAx>
      <c:valAx>
        <c:axId val="14855116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48549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rgbClr val="271F6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Tabelle1!$A$2:$A$8</c:f>
              <c:strCache>
                <c:ptCount val="7"/>
                <c:pt idx="0">
                  <c:v>"Social Fahrer-App" für u.a. kollegiale Kommunikation, Rankings, Freizeitangebote</c:v>
                </c:pt>
                <c:pt idx="1">
                  <c:v>Informationen zu gesundem Verhalten u.a. Übungen zur Auflockerung, gesundes Essen</c:v>
                </c:pt>
                <c:pt idx="2">
                  <c:v>„geschäftliche Fahrer-App“ für u.a.  Verkehr,- und Transportdaten, wertschätzende KPIs</c:v>
                </c:pt>
                <c:pt idx="3">
                  <c:v>Bewerbung des Berufsbildes "Fahrer"
</c:v>
                </c:pt>
                <c:pt idx="4">
                  <c:v>allgemeine Imagekampagne im Straßenverkehr für mehr Rücksichtnahme auf Lkw-Fahrer</c:v>
                </c:pt>
                <c:pt idx="5">
                  <c:v>Bewertungs-/Feedbackmöglichkeiten für Fahrer z.B. Rampe, Rastplatz</c:v>
                </c:pt>
                <c:pt idx="6">
                  <c:v>Familienorientierte Dienst- und Arbeitspläne</c:v>
                </c:pt>
              </c:strCache>
            </c:strRef>
          </c:cat>
          <c:val>
            <c:numRef>
              <c:f>Tabelle1!$B$2:$B$8</c:f>
              <c:numCache>
                <c:formatCode>0%</c:formatCode>
                <c:ptCount val="7"/>
                <c:pt idx="0">
                  <c:v>0.52</c:v>
                </c:pt>
                <c:pt idx="1">
                  <c:v>0.56999999999999995</c:v>
                </c:pt>
                <c:pt idx="2">
                  <c:v>0.67</c:v>
                </c:pt>
                <c:pt idx="3">
                  <c:v>0.72</c:v>
                </c:pt>
                <c:pt idx="4">
                  <c:v>0.72</c:v>
                </c:pt>
                <c:pt idx="5">
                  <c:v>0.76</c:v>
                </c:pt>
                <c:pt idx="6">
                  <c:v>0.92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CC-42DC-9AD3-40FC4865E058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nein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7.0555555555555554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C40-42B9-BD38-5D8737B76D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Tabelle1!$A$2:$A$8</c:f>
              <c:strCache>
                <c:ptCount val="7"/>
                <c:pt idx="0">
                  <c:v>"Social Fahrer-App" für u.a. kollegiale Kommunikation, Rankings, Freizeitangebote</c:v>
                </c:pt>
                <c:pt idx="1">
                  <c:v>Informationen zu gesundem Verhalten u.a. Übungen zur Auflockerung, gesundes Essen</c:v>
                </c:pt>
                <c:pt idx="2">
                  <c:v>„geschäftliche Fahrer-App“ für u.a.  Verkehr,- und Transportdaten, wertschätzende KPIs</c:v>
                </c:pt>
                <c:pt idx="3">
                  <c:v>Bewerbung des Berufsbildes "Fahrer"
</c:v>
                </c:pt>
                <c:pt idx="4">
                  <c:v>allgemeine Imagekampagne im Straßenverkehr für mehr Rücksichtnahme auf Lkw-Fahrer</c:v>
                </c:pt>
                <c:pt idx="5">
                  <c:v>Bewertungs-/Feedbackmöglichkeiten für Fahrer z.B. Rampe, Rastplatz</c:v>
                </c:pt>
                <c:pt idx="6">
                  <c:v>Familienorientierte Dienst- und Arbeitspläne</c:v>
                </c:pt>
              </c:strCache>
            </c:strRef>
          </c:cat>
          <c:val>
            <c:numRef>
              <c:f>Tabelle1!$C$2:$C$8</c:f>
              <c:numCache>
                <c:formatCode>0%</c:formatCode>
                <c:ptCount val="7"/>
                <c:pt idx="0">
                  <c:v>0.19</c:v>
                </c:pt>
                <c:pt idx="1">
                  <c:v>0.2</c:v>
                </c:pt>
                <c:pt idx="2">
                  <c:v>0.14000000000000001</c:v>
                </c:pt>
                <c:pt idx="3">
                  <c:v>0.13</c:v>
                </c:pt>
                <c:pt idx="4">
                  <c:v>0.16</c:v>
                </c:pt>
                <c:pt idx="5">
                  <c:v>0.11</c:v>
                </c:pt>
                <c:pt idx="6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CC-42DC-9AD3-40FC4865E058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weiß nicht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8.0263888888888885E-3"/>
                  <c:y val="-4.34188034188034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C40-42B9-BD38-5D8737B76D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Tabelle1!$A$2:$A$8</c:f>
              <c:strCache>
                <c:ptCount val="7"/>
                <c:pt idx="0">
                  <c:v>"Social Fahrer-App" für u.a. kollegiale Kommunikation, Rankings, Freizeitangebote</c:v>
                </c:pt>
                <c:pt idx="1">
                  <c:v>Informationen zu gesundem Verhalten u.a. Übungen zur Auflockerung, gesundes Essen</c:v>
                </c:pt>
                <c:pt idx="2">
                  <c:v>„geschäftliche Fahrer-App“ für u.a.  Verkehr,- und Transportdaten, wertschätzende KPIs</c:v>
                </c:pt>
                <c:pt idx="3">
                  <c:v>Bewerbung des Berufsbildes "Fahrer"
</c:v>
                </c:pt>
                <c:pt idx="4">
                  <c:v>allgemeine Imagekampagne im Straßenverkehr für mehr Rücksichtnahme auf Lkw-Fahrer</c:v>
                </c:pt>
                <c:pt idx="5">
                  <c:v>Bewertungs-/Feedbackmöglichkeiten für Fahrer z.B. Rampe, Rastplatz</c:v>
                </c:pt>
                <c:pt idx="6">
                  <c:v>Familienorientierte Dienst- und Arbeitspläne</c:v>
                </c:pt>
              </c:strCache>
            </c:strRef>
          </c:cat>
          <c:val>
            <c:numRef>
              <c:f>Tabelle1!$D$2:$D$8</c:f>
              <c:numCache>
                <c:formatCode>0%</c:formatCode>
                <c:ptCount val="7"/>
                <c:pt idx="0">
                  <c:v>0.28999999999999998</c:v>
                </c:pt>
                <c:pt idx="1">
                  <c:v>0.23</c:v>
                </c:pt>
                <c:pt idx="2">
                  <c:v>0.19</c:v>
                </c:pt>
                <c:pt idx="3">
                  <c:v>0.15</c:v>
                </c:pt>
                <c:pt idx="4">
                  <c:v>0.12</c:v>
                </c:pt>
                <c:pt idx="5">
                  <c:v>0.13</c:v>
                </c:pt>
                <c:pt idx="6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CC-42DC-9AD3-40FC4865E05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8904192"/>
        <c:axId val="148934656"/>
      </c:barChart>
      <c:catAx>
        <c:axId val="1489041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42A94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48934656"/>
        <c:crosses val="autoZero"/>
        <c:auto val="1"/>
        <c:lblAlgn val="ctr"/>
        <c:lblOffset val="100"/>
        <c:noMultiLvlLbl val="0"/>
      </c:catAx>
      <c:valAx>
        <c:axId val="14893465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48904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344931657250395"/>
          <c:y val="0.91778119409717152"/>
          <c:w val="0.27898874322008954"/>
          <c:h val="5.95417181972240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rgbClr val="271F6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2070707070707069E-3"/>
                  <c:y val="-4.613269230769230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F14-4A98-8F33-3BDD15B780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Tabelle1!$A$2:$A$8</c:f>
              <c:strCache>
                <c:ptCount val="7"/>
                <c:pt idx="0">
                  <c:v>"Social Fahrer-App" für u.a. kollegiale Kommunikation, Rankings, Freizeitangebote</c:v>
                </c:pt>
                <c:pt idx="1">
                  <c:v>Informationen zu gesundem Verhalten u.a. Übungen zur Auflockerung, gesundes Essen</c:v>
                </c:pt>
                <c:pt idx="2">
                  <c:v>„geschäftliche Fahrer-App“ für u.a.  Verkehr,- und Transportdaten, wertschätzende KPIs</c:v>
                </c:pt>
                <c:pt idx="4">
                  <c:v>allgemeine Imagekampagne im Straßenverkehr für mehr Rücksichtnahme auf Lkw-Fahrer</c:v>
                </c:pt>
                <c:pt idx="5">
                  <c:v>Bewertungs-/Feedbackmöglichkeiten für Fahrer z.B. Rampe, Rastplatz</c:v>
                </c:pt>
                <c:pt idx="6">
                  <c:v>Familienorientierte Dienst- und Arbeitspläne</c:v>
                </c:pt>
              </c:strCache>
            </c:strRef>
          </c:cat>
          <c:val>
            <c:numRef>
              <c:f>Tabelle1!$B$2:$B$8</c:f>
              <c:numCache>
                <c:formatCode>0%</c:formatCode>
                <c:ptCount val="7"/>
                <c:pt idx="0">
                  <c:v>0.04</c:v>
                </c:pt>
                <c:pt idx="1">
                  <c:v>0.24</c:v>
                </c:pt>
                <c:pt idx="2">
                  <c:v>0.08</c:v>
                </c:pt>
                <c:pt idx="4">
                  <c:v>0.11</c:v>
                </c:pt>
                <c:pt idx="5">
                  <c:v>0.09</c:v>
                </c:pt>
                <c:pt idx="6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92-4BC0-8930-2AF96FD2DEED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ist in Planung 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Tabelle1!$A$2:$A$8</c:f>
              <c:strCache>
                <c:ptCount val="7"/>
                <c:pt idx="0">
                  <c:v>"Social Fahrer-App" für u.a. kollegiale Kommunikation, Rankings, Freizeitangebote</c:v>
                </c:pt>
                <c:pt idx="1">
                  <c:v>Informationen zu gesundem Verhalten u.a. Übungen zur Auflockerung, gesundes Essen</c:v>
                </c:pt>
                <c:pt idx="2">
                  <c:v>„geschäftliche Fahrer-App“ für u.a.  Verkehr,- und Transportdaten, wertschätzende KPIs</c:v>
                </c:pt>
                <c:pt idx="4">
                  <c:v>allgemeine Imagekampagne im Straßenverkehr für mehr Rücksichtnahme auf Lkw-Fahrer</c:v>
                </c:pt>
                <c:pt idx="5">
                  <c:v>Bewertungs-/Feedbackmöglichkeiten für Fahrer z.B. Rampe, Rastplatz</c:v>
                </c:pt>
                <c:pt idx="6">
                  <c:v>Familienorientierte Dienst- und Arbeitspläne</c:v>
                </c:pt>
              </c:strCache>
            </c:strRef>
          </c:cat>
          <c:val>
            <c:numRef>
              <c:f>Tabelle1!$C$2:$C$8</c:f>
              <c:numCache>
                <c:formatCode>0%</c:formatCode>
                <c:ptCount val="7"/>
                <c:pt idx="0">
                  <c:v>0.09</c:v>
                </c:pt>
                <c:pt idx="1">
                  <c:v>0.11</c:v>
                </c:pt>
                <c:pt idx="2">
                  <c:v>0.13</c:v>
                </c:pt>
                <c:pt idx="4">
                  <c:v>0.11</c:v>
                </c:pt>
                <c:pt idx="5">
                  <c:v>0.12</c:v>
                </c:pt>
                <c:pt idx="6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92-4BC0-8930-2AF96FD2DEED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nein</c:v>
                </c:pt>
              </c:strCache>
            </c:strRef>
          </c:tx>
          <c:spPr>
            <a:solidFill>
              <a:srgbClr val="F07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Tabelle1!$A$2:$A$8</c:f>
              <c:strCache>
                <c:ptCount val="7"/>
                <c:pt idx="0">
                  <c:v>"Social Fahrer-App" für u.a. kollegiale Kommunikation, Rankings, Freizeitangebote</c:v>
                </c:pt>
                <c:pt idx="1">
                  <c:v>Informationen zu gesundem Verhalten u.a. Übungen zur Auflockerung, gesundes Essen</c:v>
                </c:pt>
                <c:pt idx="2">
                  <c:v>„geschäftliche Fahrer-App“ für u.a.  Verkehr,- und Transportdaten, wertschätzende KPIs</c:v>
                </c:pt>
                <c:pt idx="4">
                  <c:v>allgemeine Imagekampagne im Straßenverkehr für mehr Rücksichtnahme auf Lkw-Fahrer</c:v>
                </c:pt>
                <c:pt idx="5">
                  <c:v>Bewertungs-/Feedbackmöglichkeiten für Fahrer z.B. Rampe, Rastplatz</c:v>
                </c:pt>
                <c:pt idx="6">
                  <c:v>Familienorientierte Dienst- und Arbeitspläne</c:v>
                </c:pt>
              </c:strCache>
            </c:strRef>
          </c:cat>
          <c:val>
            <c:numRef>
              <c:f>Tabelle1!$D$2:$D$8</c:f>
              <c:numCache>
                <c:formatCode>0%</c:formatCode>
                <c:ptCount val="7"/>
                <c:pt idx="0">
                  <c:v>0.87</c:v>
                </c:pt>
                <c:pt idx="1">
                  <c:v>0.65</c:v>
                </c:pt>
                <c:pt idx="2">
                  <c:v>0.79</c:v>
                </c:pt>
                <c:pt idx="4">
                  <c:v>0.78</c:v>
                </c:pt>
                <c:pt idx="5">
                  <c:v>0.79</c:v>
                </c:pt>
                <c:pt idx="6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92-4BC0-8930-2AF96FD2DEE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54493312"/>
        <c:axId val="154494848"/>
      </c:barChart>
      <c:catAx>
        <c:axId val="1544933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4494848"/>
        <c:crosses val="autoZero"/>
        <c:auto val="1"/>
        <c:lblAlgn val="ctr"/>
        <c:lblOffset val="100"/>
        <c:noMultiLvlLbl val="0"/>
      </c:catAx>
      <c:valAx>
        <c:axId val="15449484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4493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074124624356702"/>
          <c:y val="0.89872786963385631"/>
          <c:w val="0.5501039886003527"/>
          <c:h val="5.95417181972240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rgbClr val="342A9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Andere</c:v>
                </c:pt>
                <c:pt idx="1">
                  <c:v>LDL mit FP</c:v>
                </c:pt>
                <c:pt idx="2">
                  <c:v>LDL ohne FP</c:v>
                </c:pt>
                <c:pt idx="3">
                  <c:v>Industrie &amp; Handel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3.12</c:v>
                </c:pt>
                <c:pt idx="1">
                  <c:v>2.85</c:v>
                </c:pt>
                <c:pt idx="2">
                  <c:v>2.89</c:v>
                </c:pt>
                <c:pt idx="3">
                  <c:v>3.14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98-4B71-90A8-E5A26C50F3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32795904"/>
        <c:axId val="332798592"/>
      </c:barChart>
      <c:catAx>
        <c:axId val="3327959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32798592"/>
        <c:crosses val="autoZero"/>
        <c:auto val="1"/>
        <c:lblAlgn val="ctr"/>
        <c:lblOffset val="100"/>
        <c:noMultiLvlLbl val="0"/>
      </c:catAx>
      <c:valAx>
        <c:axId val="332798592"/>
        <c:scaling>
          <c:orientation val="minMax"/>
          <c:max val="4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32795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rgbClr val="271F6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Tabelle1!$A$2:$A$8</c:f>
              <c:strCache>
                <c:ptCount val="7"/>
                <c:pt idx="0">
                  <c:v>"Social Fahrer-App" für u.a. kollegiale Kommunikation, Rankings, Freizeitangebote</c:v>
                </c:pt>
                <c:pt idx="1">
                  <c:v>Informationen zu gesundem Verhalten u.a. Übungen zur Auflockerung, gesundes Essen</c:v>
                </c:pt>
                <c:pt idx="2">
                  <c:v>„geschäftliche Fahrer-App“ für u.a.  Verkehr,- und Transportdaten, wertschätzende KPIs</c:v>
                </c:pt>
                <c:pt idx="3">
                  <c:v>Bewerbung des Berufsbildes "Fahrer"
</c:v>
                </c:pt>
                <c:pt idx="4">
                  <c:v>allgemeine Imagekampagne im Straßenverkehr für mehr Rücksichtnahme auf Lkw-Fahrer</c:v>
                </c:pt>
                <c:pt idx="5">
                  <c:v>Bewertungs-/Feedbackmöglichkeiten für Fahrer z.B. Rampe, Rastplatz</c:v>
                </c:pt>
                <c:pt idx="6">
                  <c:v>Familienorientierte Dienst- und Arbeitspläne</c:v>
                </c:pt>
              </c:strCache>
            </c:strRef>
          </c:cat>
          <c:val>
            <c:numRef>
              <c:f>Tabelle1!$B$2:$B$8</c:f>
              <c:numCache>
                <c:formatCode>0%</c:formatCode>
                <c:ptCount val="7"/>
                <c:pt idx="0">
                  <c:v>0.52</c:v>
                </c:pt>
                <c:pt idx="1">
                  <c:v>0.56000000000000005</c:v>
                </c:pt>
                <c:pt idx="2">
                  <c:v>0.69</c:v>
                </c:pt>
                <c:pt idx="3">
                  <c:v>0.75</c:v>
                </c:pt>
                <c:pt idx="4">
                  <c:v>0.72</c:v>
                </c:pt>
                <c:pt idx="5">
                  <c:v>0.77</c:v>
                </c:pt>
                <c:pt idx="6">
                  <c:v>0.94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CC-42DC-9AD3-40FC4865E058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nein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7.0555555555555554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C40-42B9-BD38-5D8737B76D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Tabelle1!$A$2:$A$8</c:f>
              <c:strCache>
                <c:ptCount val="7"/>
                <c:pt idx="0">
                  <c:v>"Social Fahrer-App" für u.a. kollegiale Kommunikation, Rankings, Freizeitangebote</c:v>
                </c:pt>
                <c:pt idx="1">
                  <c:v>Informationen zu gesundem Verhalten u.a. Übungen zur Auflockerung, gesundes Essen</c:v>
                </c:pt>
                <c:pt idx="2">
                  <c:v>„geschäftliche Fahrer-App“ für u.a.  Verkehr,- und Transportdaten, wertschätzende KPIs</c:v>
                </c:pt>
                <c:pt idx="3">
                  <c:v>Bewerbung des Berufsbildes "Fahrer"
</c:v>
                </c:pt>
                <c:pt idx="4">
                  <c:v>allgemeine Imagekampagne im Straßenverkehr für mehr Rücksichtnahme auf Lkw-Fahrer</c:v>
                </c:pt>
                <c:pt idx="5">
                  <c:v>Bewertungs-/Feedbackmöglichkeiten für Fahrer z.B. Rampe, Rastplatz</c:v>
                </c:pt>
                <c:pt idx="6">
                  <c:v>Familienorientierte Dienst- und Arbeitspläne</c:v>
                </c:pt>
              </c:strCache>
            </c:strRef>
          </c:cat>
          <c:val>
            <c:numRef>
              <c:f>Tabelle1!$C$2:$C$8</c:f>
              <c:numCache>
                <c:formatCode>0%</c:formatCode>
                <c:ptCount val="7"/>
                <c:pt idx="0">
                  <c:v>0.18</c:v>
                </c:pt>
                <c:pt idx="1">
                  <c:v>0.22</c:v>
                </c:pt>
                <c:pt idx="2">
                  <c:v>0.12</c:v>
                </c:pt>
                <c:pt idx="3">
                  <c:v>0.09</c:v>
                </c:pt>
                <c:pt idx="4">
                  <c:v>0.15</c:v>
                </c:pt>
                <c:pt idx="5">
                  <c:v>0.11</c:v>
                </c:pt>
                <c:pt idx="6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CC-42DC-9AD3-40FC4865E058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weiß nicht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8.0263888888888885E-3"/>
                  <c:y val="-4.34188034188034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C40-42B9-BD38-5D8737B76D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Tabelle1!$A$2:$A$8</c:f>
              <c:strCache>
                <c:ptCount val="7"/>
                <c:pt idx="0">
                  <c:v>"Social Fahrer-App" für u.a. kollegiale Kommunikation, Rankings, Freizeitangebote</c:v>
                </c:pt>
                <c:pt idx="1">
                  <c:v>Informationen zu gesundem Verhalten u.a. Übungen zur Auflockerung, gesundes Essen</c:v>
                </c:pt>
                <c:pt idx="2">
                  <c:v>„geschäftliche Fahrer-App“ für u.a.  Verkehr,- und Transportdaten, wertschätzende KPIs</c:v>
                </c:pt>
                <c:pt idx="3">
                  <c:v>Bewerbung des Berufsbildes "Fahrer"
</c:v>
                </c:pt>
                <c:pt idx="4">
                  <c:v>allgemeine Imagekampagne im Straßenverkehr für mehr Rücksichtnahme auf Lkw-Fahrer</c:v>
                </c:pt>
                <c:pt idx="5">
                  <c:v>Bewertungs-/Feedbackmöglichkeiten für Fahrer z.B. Rampe, Rastplatz</c:v>
                </c:pt>
                <c:pt idx="6">
                  <c:v>Familienorientierte Dienst- und Arbeitspläne</c:v>
                </c:pt>
              </c:strCache>
            </c:strRef>
          </c:cat>
          <c:val>
            <c:numRef>
              <c:f>Tabelle1!$D$2:$D$8</c:f>
              <c:numCache>
                <c:formatCode>0%</c:formatCode>
                <c:ptCount val="7"/>
                <c:pt idx="0">
                  <c:v>0.3</c:v>
                </c:pt>
                <c:pt idx="1">
                  <c:v>0.22</c:v>
                </c:pt>
                <c:pt idx="2">
                  <c:v>0.19</c:v>
                </c:pt>
                <c:pt idx="3">
                  <c:v>0.16</c:v>
                </c:pt>
                <c:pt idx="4">
                  <c:v>0.13</c:v>
                </c:pt>
                <c:pt idx="5">
                  <c:v>0.12</c:v>
                </c:pt>
                <c:pt idx="6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CC-42DC-9AD3-40FC4865E05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68711680"/>
        <c:axId val="168713216"/>
      </c:barChart>
      <c:catAx>
        <c:axId val="1687116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42A94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68713216"/>
        <c:crosses val="autoZero"/>
        <c:auto val="1"/>
        <c:lblAlgn val="ctr"/>
        <c:lblOffset val="100"/>
        <c:noMultiLvlLbl val="0"/>
      </c:catAx>
      <c:valAx>
        <c:axId val="16871321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68711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344931657250395"/>
          <c:y val="0.91778119409717152"/>
          <c:w val="0.27898874322008954"/>
          <c:h val="5.95417181972240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rgbClr val="271F6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28282828282828E-2"/>
                  <c:y val="-4.34190170940170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F14-4A98-8F33-3BDD15B7800A}"/>
                </c:ext>
              </c:extLst>
            </c:dLbl>
            <c:dLbl>
              <c:idx val="2"/>
              <c:layout>
                <c:manualLayout>
                  <c:x val="1.9242424242424238E-2"/>
                  <c:y val="-3.5277777777777776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0000"/>
                        </a:solidFill>
                      </a:rPr>
                      <a:t>4%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819-454B-8E8E-64E9778AC37A}"/>
                </c:ext>
              </c:extLst>
            </c:dLbl>
            <c:dLbl>
              <c:idx val="4"/>
              <c:layout>
                <c:manualLayout>
                  <c:x val="1.2828282828282828E-2"/>
                  <c:y val="-3.79914529914529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19-454B-8E8E-64E9778AC37A}"/>
                </c:ext>
              </c:extLst>
            </c:dLbl>
            <c:dLbl>
              <c:idx val="5"/>
              <c:layout>
                <c:manualLayout>
                  <c:x val="1.9242424242424238E-2"/>
                  <c:y val="-4.07051282051282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819-454B-8E8E-64E9778AC3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Tabelle1!$A$2:$A$8</c:f>
              <c:strCache>
                <c:ptCount val="7"/>
                <c:pt idx="0">
                  <c:v>"Social Fahrer-App" für u.a. kollegiale Kommunikation, Rankings, Freizeitangebote</c:v>
                </c:pt>
                <c:pt idx="1">
                  <c:v>Informationen zu gesundem Verhalten u.a. Übungen zur Auflockerung, gesundes Essen</c:v>
                </c:pt>
                <c:pt idx="2">
                  <c:v>„geschäftliche Fahrer-App“ für u.a.  Verkehr,- und Transportdaten, wertschätzende KPIs</c:v>
                </c:pt>
                <c:pt idx="4">
                  <c:v>allgemeine Imagekampagne im Straßenverkehr für mehr Rücksichtnahme auf Lkw-Fahrer</c:v>
                </c:pt>
                <c:pt idx="5">
                  <c:v>Bewertungs-/Feedbackmöglichkeiten für Fahrer z.B. Rampe, Rastplatz</c:v>
                </c:pt>
                <c:pt idx="6">
                  <c:v>Familienorientierte Dienst- und Arbeitspläne</c:v>
                </c:pt>
              </c:strCache>
            </c:strRef>
          </c:cat>
          <c:val>
            <c:numRef>
              <c:f>Tabelle1!$B$2:$B$8</c:f>
              <c:numCache>
                <c:formatCode>0%</c:formatCode>
                <c:ptCount val="7"/>
                <c:pt idx="0">
                  <c:v>0.01</c:v>
                </c:pt>
                <c:pt idx="1">
                  <c:v>0.21</c:v>
                </c:pt>
                <c:pt idx="2">
                  <c:v>0.04</c:v>
                </c:pt>
                <c:pt idx="4">
                  <c:v>0.06</c:v>
                </c:pt>
                <c:pt idx="5">
                  <c:v>0.04</c:v>
                </c:pt>
                <c:pt idx="6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92-4BC0-8930-2AF96FD2DEED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ist in Planung 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28282828282828E-2"/>
                  <c:y val="-9.9500275065756255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819-454B-8E8E-64E9778AC3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Tabelle1!$A$2:$A$8</c:f>
              <c:strCache>
                <c:ptCount val="7"/>
                <c:pt idx="0">
                  <c:v>"Social Fahrer-App" für u.a. kollegiale Kommunikation, Rankings, Freizeitangebote</c:v>
                </c:pt>
                <c:pt idx="1">
                  <c:v>Informationen zu gesundem Verhalten u.a. Übungen zur Auflockerung, gesundes Essen</c:v>
                </c:pt>
                <c:pt idx="2">
                  <c:v>„geschäftliche Fahrer-App“ für u.a.  Verkehr,- und Transportdaten, wertschätzende KPIs</c:v>
                </c:pt>
                <c:pt idx="4">
                  <c:v>allgemeine Imagekampagne im Straßenverkehr für mehr Rücksichtnahme auf Lkw-Fahrer</c:v>
                </c:pt>
                <c:pt idx="5">
                  <c:v>Bewertungs-/Feedbackmöglichkeiten für Fahrer z.B. Rampe, Rastplatz</c:v>
                </c:pt>
                <c:pt idx="6">
                  <c:v>Familienorientierte Dienst- und Arbeitspläne</c:v>
                </c:pt>
              </c:strCache>
            </c:strRef>
          </c:cat>
          <c:val>
            <c:numRef>
              <c:f>Tabelle1!$C$2:$C$8</c:f>
              <c:numCache>
                <c:formatCode>0%</c:formatCode>
                <c:ptCount val="7"/>
                <c:pt idx="0">
                  <c:v>0.04</c:v>
                </c:pt>
                <c:pt idx="1">
                  <c:v>0.06</c:v>
                </c:pt>
                <c:pt idx="2">
                  <c:v>7.0000000000000007E-2</c:v>
                </c:pt>
                <c:pt idx="4">
                  <c:v>7.0000000000000007E-2</c:v>
                </c:pt>
                <c:pt idx="5">
                  <c:v>7.0000000000000007E-2</c:v>
                </c:pt>
                <c:pt idx="6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92-4BC0-8930-2AF96FD2DEED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nein</c:v>
                </c:pt>
              </c:strCache>
            </c:strRef>
          </c:tx>
          <c:spPr>
            <a:solidFill>
              <a:srgbClr val="F07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Tabelle1!$A$2:$A$8</c:f>
              <c:strCache>
                <c:ptCount val="7"/>
                <c:pt idx="0">
                  <c:v>"Social Fahrer-App" für u.a. kollegiale Kommunikation, Rankings, Freizeitangebote</c:v>
                </c:pt>
                <c:pt idx="1">
                  <c:v>Informationen zu gesundem Verhalten u.a. Übungen zur Auflockerung, gesundes Essen</c:v>
                </c:pt>
                <c:pt idx="2">
                  <c:v>„geschäftliche Fahrer-App“ für u.a.  Verkehr,- und Transportdaten, wertschätzende KPIs</c:v>
                </c:pt>
                <c:pt idx="4">
                  <c:v>allgemeine Imagekampagne im Straßenverkehr für mehr Rücksichtnahme auf Lkw-Fahrer</c:v>
                </c:pt>
                <c:pt idx="5">
                  <c:v>Bewertungs-/Feedbackmöglichkeiten für Fahrer z.B. Rampe, Rastplatz</c:v>
                </c:pt>
                <c:pt idx="6">
                  <c:v>Familienorientierte Dienst- und Arbeitspläne</c:v>
                </c:pt>
              </c:strCache>
            </c:strRef>
          </c:cat>
          <c:val>
            <c:numRef>
              <c:f>Tabelle1!$D$2:$D$8</c:f>
              <c:numCache>
                <c:formatCode>0%</c:formatCode>
                <c:ptCount val="7"/>
                <c:pt idx="0">
                  <c:v>0.95</c:v>
                </c:pt>
                <c:pt idx="1">
                  <c:v>0.73</c:v>
                </c:pt>
                <c:pt idx="2">
                  <c:v>0.89</c:v>
                </c:pt>
                <c:pt idx="4">
                  <c:v>0.87</c:v>
                </c:pt>
                <c:pt idx="5">
                  <c:v>0.89</c:v>
                </c:pt>
                <c:pt idx="6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92-4BC0-8930-2AF96FD2DEE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69091456"/>
        <c:axId val="169092992"/>
      </c:barChart>
      <c:catAx>
        <c:axId val="1690914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9092992"/>
        <c:crosses val="autoZero"/>
        <c:auto val="1"/>
        <c:lblAlgn val="ctr"/>
        <c:lblOffset val="100"/>
        <c:noMultiLvlLbl val="0"/>
      </c:catAx>
      <c:valAx>
        <c:axId val="16909299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69091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074124624356702"/>
          <c:y val="0.89872786963385631"/>
          <c:w val="0.5501039886003527"/>
          <c:h val="5.95417181972240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rgbClr val="271F6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Tabelle1!$A$2:$A$8</c:f>
              <c:strCache>
                <c:ptCount val="7"/>
                <c:pt idx="0">
                  <c:v>"Social Fahrer-App" für u.a. kollegiale Kommunikation, Rankings, Freizeitangebote</c:v>
                </c:pt>
                <c:pt idx="1">
                  <c:v>Informationen zu gesundem Verhalten u.a. Übungen zur Auflockerung, gesundes Essen</c:v>
                </c:pt>
                <c:pt idx="2">
                  <c:v>„geschäftliche Fahrer-App“ für u.a.  Verkehr,- und Transportdaten, wertschätzende KPIs</c:v>
                </c:pt>
                <c:pt idx="3">
                  <c:v>Bewerbung des Berufsbildes "Fahrer"
</c:v>
                </c:pt>
                <c:pt idx="4">
                  <c:v>allgemeine Imagekampagne im Straßenverkehr für mehr Rücksichtnahme auf Lkw-Fahrer</c:v>
                </c:pt>
                <c:pt idx="5">
                  <c:v>Bewertungs-/Feedbackmöglichkeiten für Fahrer z.B. Rampe, Rastplatz</c:v>
                </c:pt>
                <c:pt idx="6">
                  <c:v>Familienorientierte Dienst- und Arbeitspläne</c:v>
                </c:pt>
              </c:strCache>
            </c:strRef>
          </c:cat>
          <c:val>
            <c:numRef>
              <c:f>Tabelle1!$B$2:$B$8</c:f>
              <c:numCache>
                <c:formatCode>0%</c:formatCode>
                <c:ptCount val="7"/>
                <c:pt idx="0">
                  <c:v>0.62</c:v>
                </c:pt>
                <c:pt idx="1">
                  <c:v>0.6</c:v>
                </c:pt>
                <c:pt idx="2">
                  <c:v>0.65</c:v>
                </c:pt>
                <c:pt idx="3">
                  <c:v>0.86</c:v>
                </c:pt>
                <c:pt idx="4">
                  <c:v>0.82</c:v>
                </c:pt>
                <c:pt idx="5">
                  <c:v>0.72</c:v>
                </c:pt>
                <c:pt idx="6">
                  <c:v>0.91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CC-42DC-9AD3-40FC4865E058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nein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7.0555555555555554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C40-42B9-BD38-5D8737B76D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Tabelle1!$A$2:$A$8</c:f>
              <c:strCache>
                <c:ptCount val="7"/>
                <c:pt idx="0">
                  <c:v>"Social Fahrer-App" für u.a. kollegiale Kommunikation, Rankings, Freizeitangebote</c:v>
                </c:pt>
                <c:pt idx="1">
                  <c:v>Informationen zu gesundem Verhalten u.a. Übungen zur Auflockerung, gesundes Essen</c:v>
                </c:pt>
                <c:pt idx="2">
                  <c:v>„geschäftliche Fahrer-App“ für u.a.  Verkehr,- und Transportdaten, wertschätzende KPIs</c:v>
                </c:pt>
                <c:pt idx="3">
                  <c:v>Bewerbung des Berufsbildes "Fahrer"
</c:v>
                </c:pt>
                <c:pt idx="4">
                  <c:v>allgemeine Imagekampagne im Straßenverkehr für mehr Rücksichtnahme auf Lkw-Fahrer</c:v>
                </c:pt>
                <c:pt idx="5">
                  <c:v>Bewertungs-/Feedbackmöglichkeiten für Fahrer z.B. Rampe, Rastplatz</c:v>
                </c:pt>
                <c:pt idx="6">
                  <c:v>Familienorientierte Dienst- und Arbeitspläne</c:v>
                </c:pt>
              </c:strCache>
            </c:strRef>
          </c:cat>
          <c:val>
            <c:numRef>
              <c:f>Tabelle1!$C$2:$C$8</c:f>
              <c:numCache>
                <c:formatCode>0%</c:formatCode>
                <c:ptCount val="7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>
                  <c:v>0.11</c:v>
                </c:pt>
                <c:pt idx="4">
                  <c:v>0.11</c:v>
                </c:pt>
                <c:pt idx="5">
                  <c:v>0.17</c:v>
                </c:pt>
                <c:pt idx="6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CC-42DC-9AD3-40FC4865E058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weiß nicht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1.4680555555555556E-3"/>
                  <c:y val="-4.34188034188034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0DB-45D0-A1FA-76651A7B96CF}"/>
                </c:ext>
              </c:extLst>
            </c:dLbl>
            <c:dLbl>
              <c:idx val="6"/>
              <c:layout>
                <c:manualLayout>
                  <c:x val="8.0263888888888885E-3"/>
                  <c:y val="-4.34188034188034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C40-42B9-BD38-5D8737B76D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Tabelle1!$A$2:$A$8</c:f>
              <c:strCache>
                <c:ptCount val="7"/>
                <c:pt idx="0">
                  <c:v>"Social Fahrer-App" für u.a. kollegiale Kommunikation, Rankings, Freizeitangebote</c:v>
                </c:pt>
                <c:pt idx="1">
                  <c:v>Informationen zu gesundem Verhalten u.a. Übungen zur Auflockerung, gesundes Essen</c:v>
                </c:pt>
                <c:pt idx="2">
                  <c:v>„geschäftliche Fahrer-App“ für u.a.  Verkehr,- und Transportdaten, wertschätzende KPIs</c:v>
                </c:pt>
                <c:pt idx="3">
                  <c:v>Bewerbung des Berufsbildes "Fahrer"
</c:v>
                </c:pt>
                <c:pt idx="4">
                  <c:v>allgemeine Imagekampagne im Straßenverkehr für mehr Rücksichtnahme auf Lkw-Fahrer</c:v>
                </c:pt>
                <c:pt idx="5">
                  <c:v>Bewertungs-/Feedbackmöglichkeiten für Fahrer z.B. Rampe, Rastplatz</c:v>
                </c:pt>
                <c:pt idx="6">
                  <c:v>Familienorientierte Dienst- und Arbeitspläne</c:v>
                </c:pt>
              </c:strCache>
            </c:strRef>
          </c:cat>
          <c:val>
            <c:numRef>
              <c:f>Tabelle1!$D$2:$D$8</c:f>
              <c:numCache>
                <c:formatCode>0%</c:formatCode>
                <c:ptCount val="7"/>
                <c:pt idx="0">
                  <c:v>0.18</c:v>
                </c:pt>
                <c:pt idx="1">
                  <c:v>0.2</c:v>
                </c:pt>
                <c:pt idx="2">
                  <c:v>0.15</c:v>
                </c:pt>
                <c:pt idx="3">
                  <c:v>0.03</c:v>
                </c:pt>
                <c:pt idx="4">
                  <c:v>7.0000000000000007E-2</c:v>
                </c:pt>
                <c:pt idx="5">
                  <c:v>0.11</c:v>
                </c:pt>
                <c:pt idx="6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CC-42DC-9AD3-40FC4865E05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87361152"/>
        <c:axId val="187362688"/>
      </c:barChart>
      <c:catAx>
        <c:axId val="1873611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42A94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7362688"/>
        <c:crosses val="autoZero"/>
        <c:auto val="1"/>
        <c:lblAlgn val="ctr"/>
        <c:lblOffset val="100"/>
        <c:noMultiLvlLbl val="0"/>
      </c:catAx>
      <c:valAx>
        <c:axId val="18736268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87361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344931657250395"/>
          <c:y val="0.91778119409717152"/>
          <c:w val="0.27898874322008954"/>
          <c:h val="5.95417181972240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rgbClr val="271F6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28282828282828E-2"/>
                  <c:y val="-4.613269230769230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F14-4A98-8F33-3BDD15B780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Tabelle1!$A$2:$A$8</c:f>
              <c:strCache>
                <c:ptCount val="7"/>
                <c:pt idx="0">
                  <c:v>"Social Fahrer-App" für u.a. kollegiale Kommunikation, Rankings, Freizeitangebote</c:v>
                </c:pt>
                <c:pt idx="1">
                  <c:v>Informationen zu gesundem Verhalten u.a. Übungen zur Auflockerung, gesundes Essen</c:v>
                </c:pt>
                <c:pt idx="2">
                  <c:v>„geschäftliche Fahrer-App“ für u.a.  Verkehr,- und Transportdaten, wertschätzende KPIs</c:v>
                </c:pt>
                <c:pt idx="4">
                  <c:v>allgemeine Imagekampagne im Straßenverkehr für mehr Rücksichtnahme auf Lkw-Fahrer</c:v>
                </c:pt>
                <c:pt idx="5">
                  <c:v>Bewertungs-/Feedbackmöglichkeiten für Fahrer z.B. Rampe, Rastplatz</c:v>
                </c:pt>
                <c:pt idx="6">
                  <c:v>Familienorientierte Dienst- und Arbeitspläne</c:v>
                </c:pt>
              </c:strCache>
            </c:strRef>
          </c:cat>
          <c:val>
            <c:numRef>
              <c:f>Tabelle1!$B$2:$B$8</c:f>
              <c:numCache>
                <c:formatCode>0%</c:formatCode>
                <c:ptCount val="7"/>
                <c:pt idx="0">
                  <c:v>0.12</c:v>
                </c:pt>
                <c:pt idx="1">
                  <c:v>0.51</c:v>
                </c:pt>
                <c:pt idx="2">
                  <c:v>0.2</c:v>
                </c:pt>
                <c:pt idx="4">
                  <c:v>0.35</c:v>
                </c:pt>
                <c:pt idx="5">
                  <c:v>0.24</c:v>
                </c:pt>
                <c:pt idx="6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92-4BC0-8930-2AF96FD2DEED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ist in Planung 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Tabelle1!$A$2:$A$8</c:f>
              <c:strCache>
                <c:ptCount val="7"/>
                <c:pt idx="0">
                  <c:v>"Social Fahrer-App" für u.a. kollegiale Kommunikation, Rankings, Freizeitangebote</c:v>
                </c:pt>
                <c:pt idx="1">
                  <c:v>Informationen zu gesundem Verhalten u.a. Übungen zur Auflockerung, gesundes Essen</c:v>
                </c:pt>
                <c:pt idx="2">
                  <c:v>„geschäftliche Fahrer-App“ für u.a.  Verkehr,- und Transportdaten, wertschätzende KPIs</c:v>
                </c:pt>
                <c:pt idx="4">
                  <c:v>allgemeine Imagekampagne im Straßenverkehr für mehr Rücksichtnahme auf Lkw-Fahrer</c:v>
                </c:pt>
                <c:pt idx="5">
                  <c:v>Bewertungs-/Feedbackmöglichkeiten für Fahrer z.B. Rampe, Rastplatz</c:v>
                </c:pt>
                <c:pt idx="6">
                  <c:v>Familienorientierte Dienst- und Arbeitspläne</c:v>
                </c:pt>
              </c:strCache>
            </c:strRef>
          </c:cat>
          <c:val>
            <c:numRef>
              <c:f>Tabelle1!$C$2:$C$8</c:f>
              <c:numCache>
                <c:formatCode>0%</c:formatCode>
                <c:ptCount val="7"/>
                <c:pt idx="0">
                  <c:v>0.2</c:v>
                </c:pt>
                <c:pt idx="1">
                  <c:v>0.2</c:v>
                </c:pt>
                <c:pt idx="2">
                  <c:v>0.23</c:v>
                </c:pt>
                <c:pt idx="4">
                  <c:v>0.16</c:v>
                </c:pt>
                <c:pt idx="5">
                  <c:v>0.26</c:v>
                </c:pt>
                <c:pt idx="6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92-4BC0-8930-2AF96FD2DEED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nein</c:v>
                </c:pt>
              </c:strCache>
            </c:strRef>
          </c:tx>
          <c:spPr>
            <a:solidFill>
              <a:srgbClr val="F07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Tabelle1!$A$2:$A$8</c:f>
              <c:strCache>
                <c:ptCount val="7"/>
                <c:pt idx="0">
                  <c:v>"Social Fahrer-App" für u.a. kollegiale Kommunikation, Rankings, Freizeitangebote</c:v>
                </c:pt>
                <c:pt idx="1">
                  <c:v>Informationen zu gesundem Verhalten u.a. Übungen zur Auflockerung, gesundes Essen</c:v>
                </c:pt>
                <c:pt idx="2">
                  <c:v>„geschäftliche Fahrer-App“ für u.a.  Verkehr,- und Transportdaten, wertschätzende KPIs</c:v>
                </c:pt>
                <c:pt idx="4">
                  <c:v>allgemeine Imagekampagne im Straßenverkehr für mehr Rücksichtnahme auf Lkw-Fahrer</c:v>
                </c:pt>
                <c:pt idx="5">
                  <c:v>Bewertungs-/Feedbackmöglichkeiten für Fahrer z.B. Rampe, Rastplatz</c:v>
                </c:pt>
                <c:pt idx="6">
                  <c:v>Familienorientierte Dienst- und Arbeitspläne</c:v>
                </c:pt>
              </c:strCache>
            </c:strRef>
          </c:cat>
          <c:val>
            <c:numRef>
              <c:f>Tabelle1!$D$2:$D$8</c:f>
              <c:numCache>
                <c:formatCode>0%</c:formatCode>
                <c:ptCount val="7"/>
                <c:pt idx="0">
                  <c:v>0.68</c:v>
                </c:pt>
                <c:pt idx="1">
                  <c:v>0.28999999999999998</c:v>
                </c:pt>
                <c:pt idx="2">
                  <c:v>0.56999999999999995</c:v>
                </c:pt>
                <c:pt idx="4">
                  <c:v>0.49</c:v>
                </c:pt>
                <c:pt idx="5">
                  <c:v>0.5</c:v>
                </c:pt>
                <c:pt idx="6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92-4BC0-8930-2AF96FD2DEE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87846656"/>
        <c:axId val="187848192"/>
      </c:barChart>
      <c:catAx>
        <c:axId val="1878466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7848192"/>
        <c:crosses val="autoZero"/>
        <c:auto val="1"/>
        <c:lblAlgn val="ctr"/>
        <c:lblOffset val="100"/>
        <c:noMultiLvlLbl val="0"/>
      </c:catAx>
      <c:valAx>
        <c:axId val="18784819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87846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074124624356702"/>
          <c:y val="0.89872786963385631"/>
          <c:w val="0.5501039886003527"/>
          <c:h val="5.95417181972240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rgbClr val="271F6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Tabelle1!$A$2:$A$8</c:f>
              <c:strCache>
                <c:ptCount val="7"/>
                <c:pt idx="0">
                  <c:v>"Social Fahrer-App" für u.a. kollegiale Kommunikation, Rankings, Freizeitangebote</c:v>
                </c:pt>
                <c:pt idx="1">
                  <c:v>Informationen zu gesundem Verhalten u.a. Übungen zur Auflockerung, gesundes Essen</c:v>
                </c:pt>
                <c:pt idx="2">
                  <c:v>„geschäftliche Fahrer-App“ für u.a.  Verkehr,- und Transportdaten, wertschätzende KPIs</c:v>
                </c:pt>
                <c:pt idx="3">
                  <c:v>Bewerbung des Berufsbildes "Fahrer"
</c:v>
                </c:pt>
                <c:pt idx="4">
                  <c:v>allgemeine Imagekampagne im Straßenverkehr für mehr Rücksichtnahme auf Lkw-Fahrer</c:v>
                </c:pt>
                <c:pt idx="5">
                  <c:v>Bewertungs-/Feedbackmöglichkeiten für Fahrer z.B. Rampe, Rastplatz</c:v>
                </c:pt>
                <c:pt idx="6">
                  <c:v>Familienorientierte Dienst- und Arbeitspläne</c:v>
                </c:pt>
              </c:strCache>
            </c:strRef>
          </c:cat>
          <c:val>
            <c:numRef>
              <c:f>Tabelle1!$B$2:$B$8</c:f>
              <c:numCache>
                <c:formatCode>0%</c:formatCode>
                <c:ptCount val="7"/>
                <c:pt idx="0">
                  <c:v>0.49</c:v>
                </c:pt>
                <c:pt idx="1">
                  <c:v>0.51</c:v>
                </c:pt>
                <c:pt idx="2">
                  <c:v>0.62</c:v>
                </c:pt>
                <c:pt idx="3">
                  <c:v>0.73</c:v>
                </c:pt>
                <c:pt idx="4">
                  <c:v>0.76</c:v>
                </c:pt>
                <c:pt idx="5">
                  <c:v>0.76</c:v>
                </c:pt>
                <c:pt idx="6">
                  <c:v>0.95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CC-42DC-9AD3-40FC4865E058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nein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1.7638888888890183E-3"/>
                  <c:y val="-4.34190170940170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C40-42B9-BD38-5D8737B76D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Tabelle1!$A$2:$A$8</c:f>
              <c:strCache>
                <c:ptCount val="7"/>
                <c:pt idx="0">
                  <c:v>"Social Fahrer-App" für u.a. kollegiale Kommunikation, Rankings, Freizeitangebote</c:v>
                </c:pt>
                <c:pt idx="1">
                  <c:v>Informationen zu gesundem Verhalten u.a. Übungen zur Auflockerung, gesundes Essen</c:v>
                </c:pt>
                <c:pt idx="2">
                  <c:v>„geschäftliche Fahrer-App“ für u.a.  Verkehr,- und Transportdaten, wertschätzende KPIs</c:v>
                </c:pt>
                <c:pt idx="3">
                  <c:v>Bewerbung des Berufsbildes "Fahrer"
</c:v>
                </c:pt>
                <c:pt idx="4">
                  <c:v>allgemeine Imagekampagne im Straßenverkehr für mehr Rücksichtnahme auf Lkw-Fahrer</c:v>
                </c:pt>
                <c:pt idx="5">
                  <c:v>Bewertungs-/Feedbackmöglichkeiten für Fahrer z.B. Rampe, Rastplatz</c:v>
                </c:pt>
                <c:pt idx="6">
                  <c:v>Familienorientierte Dienst- und Arbeitspläne</c:v>
                </c:pt>
              </c:strCache>
            </c:strRef>
          </c:cat>
          <c:val>
            <c:numRef>
              <c:f>Tabelle1!$C$2:$C$8</c:f>
              <c:numCache>
                <c:formatCode>0%</c:formatCode>
                <c:ptCount val="7"/>
                <c:pt idx="0">
                  <c:v>0.19</c:v>
                </c:pt>
                <c:pt idx="1">
                  <c:v>0.33</c:v>
                </c:pt>
                <c:pt idx="2">
                  <c:v>0.19</c:v>
                </c:pt>
                <c:pt idx="3">
                  <c:v>0.16</c:v>
                </c:pt>
                <c:pt idx="4">
                  <c:v>0.16</c:v>
                </c:pt>
                <c:pt idx="5">
                  <c:v>0.11</c:v>
                </c:pt>
                <c:pt idx="6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CC-42DC-9AD3-40FC4865E058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weiß nicht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C40-42B9-BD38-5D8737B76D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Tabelle1!$A$2:$A$8</c:f>
              <c:strCache>
                <c:ptCount val="7"/>
                <c:pt idx="0">
                  <c:v>"Social Fahrer-App" für u.a. kollegiale Kommunikation, Rankings, Freizeitangebote</c:v>
                </c:pt>
                <c:pt idx="1">
                  <c:v>Informationen zu gesundem Verhalten u.a. Übungen zur Auflockerung, gesundes Essen</c:v>
                </c:pt>
                <c:pt idx="2">
                  <c:v>„geschäftliche Fahrer-App“ für u.a.  Verkehr,- und Transportdaten, wertschätzende KPIs</c:v>
                </c:pt>
                <c:pt idx="3">
                  <c:v>Bewerbung des Berufsbildes "Fahrer"
</c:v>
                </c:pt>
                <c:pt idx="4">
                  <c:v>allgemeine Imagekampagne im Straßenverkehr für mehr Rücksichtnahme auf Lkw-Fahrer</c:v>
                </c:pt>
                <c:pt idx="5">
                  <c:v>Bewertungs-/Feedbackmöglichkeiten für Fahrer z.B. Rampe, Rastplatz</c:v>
                </c:pt>
                <c:pt idx="6">
                  <c:v>Familienorientierte Dienst- und Arbeitspläne</c:v>
                </c:pt>
              </c:strCache>
            </c:strRef>
          </c:cat>
          <c:val>
            <c:numRef>
              <c:f>Tabelle1!$D$2:$D$8</c:f>
              <c:numCache>
                <c:formatCode>0%</c:formatCode>
                <c:ptCount val="7"/>
                <c:pt idx="0">
                  <c:v>0.32</c:v>
                </c:pt>
                <c:pt idx="1">
                  <c:v>0.16</c:v>
                </c:pt>
                <c:pt idx="2">
                  <c:v>0.19</c:v>
                </c:pt>
                <c:pt idx="3">
                  <c:v>0.11</c:v>
                </c:pt>
                <c:pt idx="4">
                  <c:v>0.08</c:v>
                </c:pt>
                <c:pt idx="5">
                  <c:v>0.13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CC-42DC-9AD3-40FC4865E05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12674048"/>
        <c:axId val="212675584"/>
      </c:barChart>
      <c:catAx>
        <c:axId val="2126740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42A94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12675584"/>
        <c:crosses val="autoZero"/>
        <c:auto val="1"/>
        <c:lblAlgn val="ctr"/>
        <c:lblOffset val="100"/>
        <c:noMultiLvlLbl val="0"/>
      </c:catAx>
      <c:valAx>
        <c:axId val="21267558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12674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344931657250395"/>
          <c:y val="0.91778119409717152"/>
          <c:w val="0.27898874322008954"/>
          <c:h val="5.95417181972240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rgbClr val="271F6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621212121212119E-3"/>
                  <c:y val="-4.34190170940170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F14-4A98-8F33-3BDD15B7800A}"/>
                </c:ext>
              </c:extLst>
            </c:dLbl>
            <c:dLbl>
              <c:idx val="2"/>
              <c:layout>
                <c:manualLayout>
                  <c:x val="2.2449494949494945E-2"/>
                  <c:y val="1.356837606837606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4955303030303034E-2"/>
                      <c:h val="5.576602564102563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97B-4537-9156-2E1D6F9826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Tabelle1!$A$2:$A$8</c:f>
              <c:strCache>
                <c:ptCount val="7"/>
                <c:pt idx="0">
                  <c:v>"Social Fahrer-App" für u.a. kollegiale Kommunikation, Rankings, Freizeitangebote</c:v>
                </c:pt>
                <c:pt idx="1">
                  <c:v>Informationen zu gesundem Verhalten u.a. Übungen zur Auflockerung, gesundes Essen</c:v>
                </c:pt>
                <c:pt idx="2">
                  <c:v>„geschäftliche Fahrer-App“ für u.a.  Verkehr,- und Transportdaten, wertschätzende KPIs</c:v>
                </c:pt>
                <c:pt idx="4">
                  <c:v>allgemeine Imagekampagne im Straßenverkehr für mehr Rücksichtnahme auf Lkw-Fahrer</c:v>
                </c:pt>
                <c:pt idx="5">
                  <c:v>Bewertungs-/Feedbackmöglichkeiten für Fahrer z.B. Rampe, Rastplatz</c:v>
                </c:pt>
                <c:pt idx="6">
                  <c:v>Familienorientierte Dienst- und Arbeitspläne</c:v>
                </c:pt>
              </c:strCache>
            </c:strRef>
          </c:cat>
          <c:val>
            <c:numRef>
              <c:f>Tabelle1!$B$2:$B$8</c:f>
              <c:numCache>
                <c:formatCode>0%</c:formatCode>
                <c:ptCount val="7"/>
                <c:pt idx="0">
                  <c:v>0.03</c:v>
                </c:pt>
                <c:pt idx="1">
                  <c:v>0.24</c:v>
                </c:pt>
                <c:pt idx="2">
                  <c:v>0.03</c:v>
                </c:pt>
                <c:pt idx="4">
                  <c:v>0.14000000000000001</c:v>
                </c:pt>
                <c:pt idx="5">
                  <c:v>0.11</c:v>
                </c:pt>
                <c:pt idx="6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92-4BC0-8930-2AF96FD2DEED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ist in Planung 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5656565656565655E-2"/>
                  <c:y val="-2.1367521367521368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79-40CF-8E8B-DE0398C646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Tabelle1!$A$2:$A$8</c:f>
              <c:strCache>
                <c:ptCount val="7"/>
                <c:pt idx="0">
                  <c:v>"Social Fahrer-App" für u.a. kollegiale Kommunikation, Rankings, Freizeitangebote</c:v>
                </c:pt>
                <c:pt idx="1">
                  <c:v>Informationen zu gesundem Verhalten u.a. Übungen zur Auflockerung, gesundes Essen</c:v>
                </c:pt>
                <c:pt idx="2">
                  <c:v>„geschäftliche Fahrer-App“ für u.a.  Verkehr,- und Transportdaten, wertschätzende KPIs</c:v>
                </c:pt>
                <c:pt idx="4">
                  <c:v>allgemeine Imagekampagne im Straßenverkehr für mehr Rücksichtnahme auf Lkw-Fahrer</c:v>
                </c:pt>
                <c:pt idx="5">
                  <c:v>Bewertungs-/Feedbackmöglichkeiten für Fahrer z.B. Rampe, Rastplatz</c:v>
                </c:pt>
                <c:pt idx="6">
                  <c:v>Familienorientierte Dienst- und Arbeitspläne</c:v>
                </c:pt>
              </c:strCache>
            </c:strRef>
          </c:cat>
          <c:val>
            <c:numRef>
              <c:f>Tabelle1!$C$2:$C$8</c:f>
              <c:numCache>
                <c:formatCode>0%</c:formatCode>
                <c:ptCount val="7"/>
                <c:pt idx="0">
                  <c:v>0.05</c:v>
                </c:pt>
                <c:pt idx="1">
                  <c:v>0.06</c:v>
                </c:pt>
                <c:pt idx="2">
                  <c:v>0.21</c:v>
                </c:pt>
                <c:pt idx="4">
                  <c:v>0.11</c:v>
                </c:pt>
                <c:pt idx="5">
                  <c:v>0.11</c:v>
                </c:pt>
                <c:pt idx="6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92-4BC0-8930-2AF96FD2DEED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nein</c:v>
                </c:pt>
              </c:strCache>
            </c:strRef>
          </c:tx>
          <c:spPr>
            <a:solidFill>
              <a:srgbClr val="F07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Tabelle1!$A$2:$A$8</c:f>
              <c:strCache>
                <c:ptCount val="7"/>
                <c:pt idx="0">
                  <c:v>"Social Fahrer-App" für u.a. kollegiale Kommunikation, Rankings, Freizeitangebote</c:v>
                </c:pt>
                <c:pt idx="1">
                  <c:v>Informationen zu gesundem Verhalten u.a. Übungen zur Auflockerung, gesundes Essen</c:v>
                </c:pt>
                <c:pt idx="2">
                  <c:v>„geschäftliche Fahrer-App“ für u.a.  Verkehr,- und Transportdaten, wertschätzende KPIs</c:v>
                </c:pt>
                <c:pt idx="4">
                  <c:v>allgemeine Imagekampagne im Straßenverkehr für mehr Rücksichtnahme auf Lkw-Fahrer</c:v>
                </c:pt>
                <c:pt idx="5">
                  <c:v>Bewertungs-/Feedbackmöglichkeiten für Fahrer z.B. Rampe, Rastplatz</c:v>
                </c:pt>
                <c:pt idx="6">
                  <c:v>Familienorientierte Dienst- und Arbeitspläne</c:v>
                </c:pt>
              </c:strCache>
            </c:strRef>
          </c:cat>
          <c:val>
            <c:numRef>
              <c:f>Tabelle1!$D$2:$D$8</c:f>
              <c:numCache>
                <c:formatCode>0%</c:formatCode>
                <c:ptCount val="7"/>
                <c:pt idx="0">
                  <c:v>0.92</c:v>
                </c:pt>
                <c:pt idx="1">
                  <c:v>0.7</c:v>
                </c:pt>
                <c:pt idx="2">
                  <c:v>0.76</c:v>
                </c:pt>
                <c:pt idx="4">
                  <c:v>0.75</c:v>
                </c:pt>
                <c:pt idx="5">
                  <c:v>0.78</c:v>
                </c:pt>
                <c:pt idx="6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92-4BC0-8930-2AF96FD2DEE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13762432"/>
        <c:axId val="213763968"/>
      </c:barChart>
      <c:catAx>
        <c:axId val="2137624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3763968"/>
        <c:crosses val="autoZero"/>
        <c:auto val="1"/>
        <c:lblAlgn val="ctr"/>
        <c:lblOffset val="100"/>
        <c:noMultiLvlLbl val="0"/>
      </c:catAx>
      <c:valAx>
        <c:axId val="21376396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13762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074124624356702"/>
          <c:y val="0.89872786963385631"/>
          <c:w val="0.5501039886003527"/>
          <c:h val="5.95417181972240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342A94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342A94"/>
                </a:solidFill>
              </a:rPr>
              <a:t>in der Rolle als </a:t>
            </a:r>
            <a:br>
              <a:rPr lang="en-US">
                <a:solidFill>
                  <a:srgbClr val="342A94"/>
                </a:solidFill>
              </a:rPr>
            </a:br>
            <a:r>
              <a:rPr lang="en-US">
                <a:solidFill>
                  <a:srgbClr val="342A94"/>
                </a:solidFill>
              </a:rPr>
              <a:t>Datensender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342A94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Sender</c:v>
                </c:pt>
              </c:strCache>
            </c:strRef>
          </c:tx>
          <c:spPr>
            <a:solidFill>
              <a:srgbClr val="342A9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Logistikdienstleister ohne eigenen Fuhrpark</c:v>
                </c:pt>
                <c:pt idx="1">
                  <c:v>Logistikdienstleister mit eigenen Fuhrpark</c:v>
                </c:pt>
                <c:pt idx="2">
                  <c:v>Handel &amp;  Industrie</c:v>
                </c:pt>
              </c:strCache>
            </c:strRef>
          </c:cat>
          <c:val>
            <c:numRef>
              <c:f>Tabelle1!$B$2:$B$4</c:f>
              <c:numCache>
                <c:formatCode>0%</c:formatCode>
                <c:ptCount val="3"/>
                <c:pt idx="0">
                  <c:v>0.7</c:v>
                </c:pt>
                <c:pt idx="1">
                  <c:v>0.76</c:v>
                </c:pt>
                <c:pt idx="2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D1-4BB2-BCC5-056AD765D8A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20009216"/>
        <c:axId val="220011904"/>
      </c:barChart>
      <c:catAx>
        <c:axId val="22000921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42A94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20011904"/>
        <c:crosses val="autoZero"/>
        <c:auto val="1"/>
        <c:lblAlgn val="ctr"/>
        <c:lblOffset val="100"/>
        <c:noMultiLvlLbl val="0"/>
      </c:catAx>
      <c:valAx>
        <c:axId val="220011904"/>
        <c:scaling>
          <c:orientation val="minMax"/>
          <c:max val="0.9"/>
          <c:min val="0.60000000000000009"/>
        </c:scaling>
        <c:delete val="1"/>
        <c:axPos val="b"/>
        <c:numFmt formatCode="0%" sourceLinked="1"/>
        <c:majorTickMark val="none"/>
        <c:minorTickMark val="none"/>
        <c:tickLblPos val="nextTo"/>
        <c:crossAx val="220009216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342A94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342A94"/>
                </a:solidFill>
              </a:rPr>
              <a:t>in der Rolle als</a:t>
            </a:r>
            <a:br>
              <a:rPr lang="en-US">
                <a:solidFill>
                  <a:srgbClr val="342A94"/>
                </a:solidFill>
              </a:rPr>
            </a:br>
            <a:r>
              <a:rPr lang="en-US">
                <a:solidFill>
                  <a:srgbClr val="342A94"/>
                </a:solidFill>
              </a:rPr>
              <a:t>Datenempfänger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342A94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Empfänger</c:v>
                </c:pt>
              </c:strCache>
            </c:strRef>
          </c:tx>
          <c:spPr>
            <a:solidFill>
              <a:srgbClr val="342A9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Tabelle1!$A$2:$A$4</c:f>
              <c:strCache>
                <c:ptCount val="3"/>
                <c:pt idx="0">
                  <c:v>Logistikdienstleister ohne eigenen Fuhrpark</c:v>
                </c:pt>
                <c:pt idx="1">
                  <c:v>Logistikdienstleister mit eigenen Fuhrpark</c:v>
                </c:pt>
                <c:pt idx="2">
                  <c:v>Handel &amp; Industrie</c:v>
                </c:pt>
              </c:strCache>
            </c:strRef>
          </c:cat>
          <c:val>
            <c:numRef>
              <c:f>Tabelle1!$B$2:$B$4</c:f>
              <c:numCache>
                <c:formatCode>0%</c:formatCode>
                <c:ptCount val="3"/>
                <c:pt idx="0">
                  <c:v>0.86</c:v>
                </c:pt>
                <c:pt idx="1">
                  <c:v>0.85</c:v>
                </c:pt>
                <c:pt idx="2">
                  <c:v>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3D-4689-8ED1-BD6E4A6C04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20037504"/>
        <c:axId val="220039040"/>
      </c:barChart>
      <c:catAx>
        <c:axId val="22003750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42A94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20039040"/>
        <c:crosses val="autoZero"/>
        <c:auto val="1"/>
        <c:lblAlgn val="ctr"/>
        <c:lblOffset val="100"/>
        <c:noMultiLvlLbl val="0"/>
      </c:catAx>
      <c:valAx>
        <c:axId val="220039040"/>
        <c:scaling>
          <c:orientation val="minMax"/>
          <c:min val="0.60000000000000009"/>
        </c:scaling>
        <c:delete val="1"/>
        <c:axPos val="t"/>
        <c:numFmt formatCode="0%" sourceLinked="1"/>
        <c:majorTickMark val="none"/>
        <c:minorTickMark val="none"/>
        <c:tickLblPos val="nextTo"/>
        <c:crossAx val="220037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r>
              <a:rPr lang="de-DE" sz="1200" b="1" i="0" baseline="0" dirty="0">
                <a:solidFill>
                  <a:schemeClr val="accent2"/>
                </a:solidFill>
                <a:effectLst/>
              </a:rPr>
              <a:t>in der Rolle als</a:t>
            </a:r>
            <a:br>
              <a:rPr lang="de-DE" sz="1200" b="1" i="0" baseline="0" dirty="0">
                <a:solidFill>
                  <a:schemeClr val="accent2"/>
                </a:solidFill>
                <a:effectLst/>
              </a:rPr>
            </a:br>
            <a:r>
              <a:rPr lang="de-DE" sz="1200" b="1" i="0" baseline="0" dirty="0">
                <a:solidFill>
                  <a:schemeClr val="accent2"/>
                </a:solidFill>
                <a:effectLst/>
              </a:rPr>
              <a:t>Datensender</a:t>
            </a:r>
            <a:endParaRPr lang="de-DE" sz="1200" b="1" dirty="0">
              <a:solidFill>
                <a:schemeClr val="accent2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E34B-4569-A84B-B0DC9E1F4EE6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E34B-4569-A84B-B0DC9E1F4EE6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E34B-4569-A84B-B0DC9E1F4EE6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E34B-4569-A84B-B0DC9E1F4E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Zustand</c:v>
                </c:pt>
                <c:pt idx="1">
                  <c:v>Bedarf</c:v>
                </c:pt>
                <c:pt idx="2">
                  <c:v>Material</c:v>
                </c:pt>
                <c:pt idx="3">
                  <c:v>Transport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0.18</c:v>
                </c:pt>
                <c:pt idx="1">
                  <c:v>0.23</c:v>
                </c:pt>
                <c:pt idx="2">
                  <c:v>0.28999999999999998</c:v>
                </c:pt>
                <c:pt idx="3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B-4569-A84B-B0DC9E1F4E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20168576"/>
        <c:axId val="220170112"/>
      </c:barChart>
      <c:catAx>
        <c:axId val="2201685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20170112"/>
        <c:crosses val="autoZero"/>
        <c:auto val="1"/>
        <c:lblAlgn val="ctr"/>
        <c:lblOffset val="100"/>
        <c:noMultiLvlLbl val="0"/>
      </c:catAx>
      <c:valAx>
        <c:axId val="220170112"/>
        <c:scaling>
          <c:orientation val="minMax"/>
          <c:max val="1"/>
        </c:scaling>
        <c:delete val="1"/>
        <c:axPos val="b"/>
        <c:numFmt formatCode="0%" sourceLinked="1"/>
        <c:majorTickMark val="out"/>
        <c:minorTickMark val="none"/>
        <c:tickLblPos val="nextTo"/>
        <c:crossAx val="220168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r>
              <a:rPr lang="de-DE" sz="1200" b="1" dirty="0">
                <a:solidFill>
                  <a:schemeClr val="accent2"/>
                </a:solidFill>
              </a:rPr>
              <a:t>in der Rolle als</a:t>
            </a:r>
            <a:br>
              <a:rPr lang="de-DE" sz="1200" b="1" dirty="0">
                <a:solidFill>
                  <a:schemeClr val="accent2"/>
                </a:solidFill>
              </a:rPr>
            </a:br>
            <a:r>
              <a:rPr lang="de-DE" sz="1200" b="1" dirty="0">
                <a:solidFill>
                  <a:schemeClr val="accent2"/>
                </a:solidFill>
              </a:rPr>
              <a:t>Datenempfänger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24D-4C65-9787-9A6A9079264A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E24D-4C65-9787-9A6A9079264A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E24D-4C65-9787-9A6A907926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Zustand</c:v>
                </c:pt>
                <c:pt idx="1">
                  <c:v>Bedarf</c:v>
                </c:pt>
                <c:pt idx="2">
                  <c:v>Material </c:v>
                </c:pt>
                <c:pt idx="3">
                  <c:v>Transport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0.17</c:v>
                </c:pt>
                <c:pt idx="1">
                  <c:v>0.22</c:v>
                </c:pt>
                <c:pt idx="2">
                  <c:v>0.3</c:v>
                </c:pt>
                <c:pt idx="3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24D-4C65-9787-9A6A907926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20203264"/>
        <c:axId val="220214400"/>
      </c:barChart>
      <c:catAx>
        <c:axId val="220203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20214400"/>
        <c:crosses val="autoZero"/>
        <c:auto val="1"/>
        <c:lblAlgn val="ctr"/>
        <c:lblOffset val="100"/>
        <c:noMultiLvlLbl val="0"/>
      </c:catAx>
      <c:valAx>
        <c:axId val="220214400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220203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473831200787401"/>
          <c:y val="0.17351832101880407"/>
          <c:w val="0.498308562992126"/>
          <c:h val="0.7700596844205410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Prozent</c:v>
                </c:pt>
              </c:strCache>
            </c:strRef>
          </c:tx>
          <c:spPr>
            <a:solidFill>
              <a:srgbClr val="342A9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Sonstiges</c:v>
                </c:pt>
                <c:pt idx="1">
                  <c:v>grundsätziche Bedenken in Bezug auf Datensicherheit</c:v>
                </c:pt>
                <c:pt idx="2">
                  <c:v>zeitlicher Aufwand bei Implementierung und Integration von Systemen</c:v>
                </c:pt>
                <c:pt idx="3">
                  <c:v>monetärer Aufwand bei der Anschaffung von Systemen/ Equipment</c:v>
                </c:pt>
                <c:pt idx="4">
                  <c:v>keine Bereitschaft zum Austausch unternehmensinterner Daten mit Partnern der Lieferkette</c:v>
                </c:pt>
                <c:pt idx="5">
                  <c:v>fehlende Verknüpfung der Systeme/ Anwendungen aller Unternehmen entlang der Lieferkette</c:v>
                </c:pt>
              </c:strCache>
            </c:strRef>
          </c:cat>
          <c:val>
            <c:numRef>
              <c:f>Tabelle1!$B$2:$B$7</c:f>
              <c:numCache>
                <c:formatCode>0%</c:formatCode>
                <c:ptCount val="6"/>
                <c:pt idx="0">
                  <c:v>7.0000000000000007E-2</c:v>
                </c:pt>
                <c:pt idx="1">
                  <c:v>0.31</c:v>
                </c:pt>
                <c:pt idx="2">
                  <c:v>0.54</c:v>
                </c:pt>
                <c:pt idx="3">
                  <c:v>0.61</c:v>
                </c:pt>
                <c:pt idx="4">
                  <c:v>0.66</c:v>
                </c:pt>
                <c:pt idx="5">
                  <c:v>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48-481C-81E8-CDF67C08502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333039104"/>
        <c:axId val="333075968"/>
      </c:barChart>
      <c:catAx>
        <c:axId val="3330391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42A94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33075968"/>
        <c:crosses val="autoZero"/>
        <c:auto val="1"/>
        <c:lblAlgn val="ctr"/>
        <c:lblOffset val="100"/>
        <c:noMultiLvlLbl val="0"/>
      </c:catAx>
      <c:valAx>
        <c:axId val="33307596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333039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r>
              <a:rPr lang="de-DE" sz="1200" b="1" dirty="0">
                <a:solidFill>
                  <a:schemeClr val="accent2"/>
                </a:solidFill>
              </a:rPr>
              <a:t>in der Rolle als</a:t>
            </a:r>
            <a:br>
              <a:rPr lang="de-DE" sz="1200" b="1" dirty="0">
                <a:solidFill>
                  <a:schemeClr val="accent2"/>
                </a:solidFill>
              </a:rPr>
            </a:br>
            <a:r>
              <a:rPr lang="de-DE" sz="1200" b="1" dirty="0">
                <a:solidFill>
                  <a:schemeClr val="accent2"/>
                </a:solidFill>
              </a:rPr>
              <a:t>Datensender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34B-4569-A84B-B0DC9E1F4EE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34B-4569-A84B-B0DC9E1F4EE6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34B-4569-A84B-B0DC9E1F4EE6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34B-4569-A84B-B0DC9E1F4E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Bereitschaft &amp; Daten nicht geteilt</c:v>
                </c:pt>
                <c:pt idx="1">
                  <c:v>Daten liegen nicht vor</c:v>
                </c:pt>
                <c:pt idx="2">
                  <c:v>keine Bereitschaft</c:v>
                </c:pt>
                <c:pt idx="3">
                  <c:v>Bereitschaft &amp; Daten aktiv geteilt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0.31</c:v>
                </c:pt>
                <c:pt idx="1">
                  <c:v>0.12</c:v>
                </c:pt>
                <c:pt idx="2">
                  <c:v>0.05</c:v>
                </c:pt>
                <c:pt idx="3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B-4569-A84B-B0DC9E1F4E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20340608"/>
        <c:axId val="220342144"/>
      </c:barChart>
      <c:catAx>
        <c:axId val="2203406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20342144"/>
        <c:crosses val="autoZero"/>
        <c:auto val="1"/>
        <c:lblAlgn val="ctr"/>
        <c:lblOffset val="100"/>
        <c:noMultiLvlLbl val="0"/>
      </c:catAx>
      <c:valAx>
        <c:axId val="220342144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220340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de-DE" sz="1200" b="1" dirty="0">
                <a:solidFill>
                  <a:schemeClr val="accent2"/>
                </a:solidFill>
              </a:rPr>
              <a:t>in der Rolle als</a:t>
            </a:r>
            <a:br>
              <a:rPr lang="de-DE" sz="1200" b="1" dirty="0">
                <a:solidFill>
                  <a:schemeClr val="accent2"/>
                </a:solidFill>
              </a:rPr>
            </a:br>
            <a:r>
              <a:rPr lang="de-DE" sz="1200" b="1" dirty="0">
                <a:solidFill>
                  <a:schemeClr val="accent2"/>
                </a:solidFill>
              </a:rPr>
              <a:t>Datenempfänger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392-4147-8411-7FF6EB5196B0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392-4147-8411-7FF6EB5196B0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392-4147-8411-7FF6EB5196B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Daten nicht benötigt</c:v>
                </c:pt>
                <c:pt idx="2">
                  <c:v>Daten benötigt &amp; nicht erhalten</c:v>
                </c:pt>
                <c:pt idx="3">
                  <c:v>Daten benötigt &amp; erhalten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 formatCode="0%">
                  <c:v>0.11</c:v>
                </c:pt>
                <c:pt idx="2" formatCode="0%">
                  <c:v>0.25</c:v>
                </c:pt>
                <c:pt idx="3" formatCode="0%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92-4147-8411-7FF6EB5196B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20371968"/>
        <c:axId val="220388352"/>
      </c:barChart>
      <c:catAx>
        <c:axId val="220371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20388352"/>
        <c:crosses val="autoZero"/>
        <c:auto val="1"/>
        <c:lblAlgn val="ctr"/>
        <c:lblOffset val="100"/>
        <c:noMultiLvlLbl val="0"/>
      </c:catAx>
      <c:valAx>
        <c:axId val="220388352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220371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1200">
                <a:solidFill>
                  <a:schemeClr val="accent2"/>
                </a:solidFill>
              </a:defRPr>
            </a:pPr>
            <a:r>
              <a:rPr lang="de-DE" sz="1200" dirty="0">
                <a:solidFill>
                  <a:schemeClr val="accent2"/>
                </a:solidFill>
              </a:rPr>
              <a:t>in der Rolle als</a:t>
            </a:r>
            <a:br>
              <a:rPr lang="de-DE" sz="1200" dirty="0">
                <a:solidFill>
                  <a:schemeClr val="accent2"/>
                </a:solidFill>
              </a:rPr>
            </a:br>
            <a:r>
              <a:rPr lang="de-DE" sz="1200" dirty="0">
                <a:solidFill>
                  <a:schemeClr val="accent2"/>
                </a:solidFill>
              </a:rPr>
              <a:t>Datensender</a:t>
            </a:r>
          </a:p>
        </c:rich>
      </c:tx>
      <c:layout>
        <c:manualLayout>
          <c:xMode val="edge"/>
          <c:yMode val="edge"/>
          <c:x val="0.30824296403244456"/>
          <c:y val="2.074708567430070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34B-4569-A84B-B0DC9E1F4EE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34B-4569-A84B-B0DC9E1F4EE6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34B-4569-A84B-B0DC9E1F4EE6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34B-4569-A84B-B0DC9E1F4E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Bereitschaft &amp; Daten nicht geteilt</c:v>
                </c:pt>
                <c:pt idx="1">
                  <c:v>Daten liegen nicht vor</c:v>
                </c:pt>
                <c:pt idx="2">
                  <c:v>keine Bereitschaft</c:v>
                </c:pt>
                <c:pt idx="3">
                  <c:v>Bereitschaft &amp; Daten aktiv geteilt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0.4</c:v>
                </c:pt>
                <c:pt idx="1">
                  <c:v>0.24</c:v>
                </c:pt>
                <c:pt idx="2">
                  <c:v>7.0000000000000007E-2</c:v>
                </c:pt>
                <c:pt idx="3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B-4569-A84B-B0DC9E1F4E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20621440"/>
        <c:axId val="220623232"/>
      </c:barChart>
      <c:catAx>
        <c:axId val="2206214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de-DE"/>
          </a:p>
        </c:txPr>
        <c:crossAx val="220623232"/>
        <c:crosses val="autoZero"/>
        <c:auto val="1"/>
        <c:lblAlgn val="ctr"/>
        <c:lblOffset val="100"/>
        <c:noMultiLvlLbl val="0"/>
      </c:catAx>
      <c:valAx>
        <c:axId val="220623232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220621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2"/>
          </a:solidFill>
        </a:defRPr>
      </a:pPr>
      <a:endParaRPr lang="de-DE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1200">
                <a:solidFill>
                  <a:schemeClr val="accent2"/>
                </a:solidFill>
              </a:defRPr>
            </a:pPr>
            <a:r>
              <a:rPr lang="de-DE" sz="1200" dirty="0">
                <a:solidFill>
                  <a:schemeClr val="accent2"/>
                </a:solidFill>
              </a:rPr>
              <a:t>in der Rolle als</a:t>
            </a:r>
            <a:br>
              <a:rPr lang="de-DE" sz="1200" dirty="0">
                <a:solidFill>
                  <a:schemeClr val="accent2"/>
                </a:solidFill>
              </a:rPr>
            </a:br>
            <a:r>
              <a:rPr lang="de-DE" sz="1200" dirty="0">
                <a:solidFill>
                  <a:schemeClr val="accent2"/>
                </a:solidFill>
              </a:rPr>
              <a:t>Datenempfänger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24D-4C65-9787-9A6A9079264A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24D-4C65-9787-9A6A9079264A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24D-4C65-9787-9A6A907926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Daten nicht benötigt</c:v>
                </c:pt>
                <c:pt idx="2">
                  <c:v>Daten benötigt &amp; nicht erhalten</c:v>
                </c:pt>
                <c:pt idx="3">
                  <c:v>Daten benötigt &amp; erhalten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 formatCode="0%">
                  <c:v>0.15</c:v>
                </c:pt>
                <c:pt idx="2" formatCode="0%">
                  <c:v>0.55000000000000004</c:v>
                </c:pt>
                <c:pt idx="3" formatCode="0%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24D-4C65-9787-9A6A907926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20643328"/>
        <c:axId val="220651520"/>
      </c:barChart>
      <c:catAx>
        <c:axId val="2206433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de-DE"/>
          </a:p>
        </c:txPr>
        <c:crossAx val="220651520"/>
        <c:crosses val="autoZero"/>
        <c:auto val="1"/>
        <c:lblAlgn val="ctr"/>
        <c:lblOffset val="100"/>
        <c:noMultiLvlLbl val="0"/>
      </c:catAx>
      <c:valAx>
        <c:axId val="220651520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220643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de-DE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r>
              <a:rPr lang="de-DE" sz="1200" b="1" dirty="0">
                <a:solidFill>
                  <a:schemeClr val="accent2"/>
                </a:solidFill>
              </a:rPr>
              <a:t>in der Rolle als</a:t>
            </a:r>
            <a:br>
              <a:rPr lang="de-DE" sz="1200" b="1" dirty="0">
                <a:solidFill>
                  <a:schemeClr val="accent2"/>
                </a:solidFill>
              </a:rPr>
            </a:br>
            <a:r>
              <a:rPr lang="de-DE" sz="1200" b="1" dirty="0">
                <a:solidFill>
                  <a:schemeClr val="accent2"/>
                </a:solidFill>
              </a:rPr>
              <a:t>Datensender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34B-4569-A84B-B0DC9E1F4EE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34B-4569-A84B-B0DC9E1F4EE6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34B-4569-A84B-B0DC9E1F4EE6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34B-4569-A84B-B0DC9E1F4E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Bereitschaft &amp; Daten nicht geteilt</c:v>
                </c:pt>
                <c:pt idx="1">
                  <c:v>Daten liegen nicht vor</c:v>
                </c:pt>
                <c:pt idx="2">
                  <c:v>keine Bereitschaft</c:v>
                </c:pt>
                <c:pt idx="3">
                  <c:v>Bereitschaft &amp; Daten aktiv geteilt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0.39</c:v>
                </c:pt>
                <c:pt idx="1">
                  <c:v>0.28999999999999998</c:v>
                </c:pt>
                <c:pt idx="2">
                  <c:v>0.09</c:v>
                </c:pt>
                <c:pt idx="3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B-4569-A84B-B0DC9E1F4E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22805376"/>
        <c:axId val="222893184"/>
      </c:barChart>
      <c:catAx>
        <c:axId val="2228053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22893184"/>
        <c:crosses val="autoZero"/>
        <c:auto val="1"/>
        <c:lblAlgn val="ctr"/>
        <c:lblOffset val="100"/>
        <c:noMultiLvlLbl val="0"/>
      </c:catAx>
      <c:valAx>
        <c:axId val="222893184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222805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r>
              <a:rPr lang="de-DE" sz="1200" b="1" dirty="0">
                <a:solidFill>
                  <a:schemeClr val="accent2"/>
                </a:solidFill>
              </a:rPr>
              <a:t>in der Rolle als</a:t>
            </a:r>
            <a:br>
              <a:rPr lang="de-DE" sz="1200" b="1" dirty="0">
                <a:solidFill>
                  <a:schemeClr val="accent2"/>
                </a:solidFill>
              </a:rPr>
            </a:br>
            <a:r>
              <a:rPr lang="de-DE" sz="1200" b="1" dirty="0">
                <a:solidFill>
                  <a:schemeClr val="accent2"/>
                </a:solidFill>
              </a:rPr>
              <a:t>Datenempfänger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24D-4C65-9787-9A6A9079264A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24D-4C65-9787-9A6A9079264A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24D-4C65-9787-9A6A907926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Daten nicht benötigt</c:v>
                </c:pt>
                <c:pt idx="2">
                  <c:v>Daten benötigt &amp; nicht erhalten</c:v>
                </c:pt>
                <c:pt idx="3">
                  <c:v>Daten benötigt &amp; erhalten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 formatCode="0%">
                  <c:v>0.26</c:v>
                </c:pt>
                <c:pt idx="2" formatCode="0%">
                  <c:v>0.52</c:v>
                </c:pt>
                <c:pt idx="3" formatCode="0%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24D-4C65-9787-9A6A907926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23319552"/>
        <c:axId val="223348224"/>
      </c:barChart>
      <c:catAx>
        <c:axId val="223319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23348224"/>
        <c:crosses val="autoZero"/>
        <c:auto val="1"/>
        <c:lblAlgn val="ctr"/>
        <c:lblOffset val="100"/>
        <c:noMultiLvlLbl val="0"/>
      </c:catAx>
      <c:valAx>
        <c:axId val="223348224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223319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1200">
                <a:solidFill>
                  <a:schemeClr val="accent2"/>
                </a:solidFill>
              </a:defRPr>
            </a:pPr>
            <a:r>
              <a:rPr lang="de-DE" sz="1200" dirty="0">
                <a:solidFill>
                  <a:schemeClr val="accent2"/>
                </a:solidFill>
              </a:rPr>
              <a:t>in der Rolle als</a:t>
            </a:r>
            <a:br>
              <a:rPr lang="de-DE" sz="1200" dirty="0">
                <a:solidFill>
                  <a:schemeClr val="accent2"/>
                </a:solidFill>
              </a:rPr>
            </a:br>
            <a:r>
              <a:rPr lang="de-DE" sz="1200" dirty="0">
                <a:solidFill>
                  <a:schemeClr val="accent2"/>
                </a:solidFill>
              </a:rPr>
              <a:t>Datensender</a:t>
            </a:r>
          </a:p>
        </c:rich>
      </c:tx>
      <c:layout>
        <c:manualLayout>
          <c:xMode val="edge"/>
          <c:yMode val="edge"/>
          <c:x val="0.29178630736918532"/>
          <c:y val="2.074708567430070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34B-4569-A84B-B0DC9E1F4EE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34B-4569-A84B-B0DC9E1F4EE6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34B-4569-A84B-B0DC9E1F4EE6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34B-4569-A84B-B0DC9E1F4E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Bereitschaft &amp; Daten nicht geteilt</c:v>
                </c:pt>
                <c:pt idx="1">
                  <c:v>Daten liegen nicht vor</c:v>
                </c:pt>
                <c:pt idx="2">
                  <c:v>keine Bereitschaft</c:v>
                </c:pt>
                <c:pt idx="3">
                  <c:v>Bereitschaft &amp; Daten aktiv geteilt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0.35</c:v>
                </c:pt>
                <c:pt idx="1">
                  <c:v>0.39</c:v>
                </c:pt>
                <c:pt idx="2">
                  <c:v>0.08</c:v>
                </c:pt>
                <c:pt idx="3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B-4569-A84B-B0DC9E1F4E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29545088"/>
        <c:axId val="229546624"/>
      </c:barChart>
      <c:catAx>
        <c:axId val="2295450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de-DE"/>
          </a:p>
        </c:txPr>
        <c:crossAx val="229546624"/>
        <c:crosses val="autoZero"/>
        <c:auto val="1"/>
        <c:lblAlgn val="ctr"/>
        <c:lblOffset val="100"/>
        <c:noMultiLvlLbl val="0"/>
      </c:catAx>
      <c:valAx>
        <c:axId val="229546624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229545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de-DE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1200">
                <a:solidFill>
                  <a:schemeClr val="accent2"/>
                </a:solidFill>
              </a:defRPr>
            </a:pPr>
            <a:r>
              <a:rPr lang="de-DE" sz="1200" dirty="0">
                <a:solidFill>
                  <a:schemeClr val="accent2"/>
                </a:solidFill>
              </a:rPr>
              <a:t>in der Rolle als</a:t>
            </a:r>
            <a:br>
              <a:rPr lang="de-DE" sz="1200" dirty="0">
                <a:solidFill>
                  <a:schemeClr val="accent2"/>
                </a:solidFill>
              </a:rPr>
            </a:br>
            <a:r>
              <a:rPr lang="de-DE" sz="1200" dirty="0">
                <a:solidFill>
                  <a:schemeClr val="accent2"/>
                </a:solidFill>
              </a:rPr>
              <a:t>Datenempfänger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24D-4C65-9787-9A6A9079264A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24D-4C65-9787-9A6A9079264A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24D-4C65-9787-9A6A907926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Daten nicht benötigt</c:v>
                </c:pt>
                <c:pt idx="2">
                  <c:v>Daten benötigt &amp; nicht erhalten</c:v>
                </c:pt>
                <c:pt idx="3">
                  <c:v>Daten benötigt &amp; erhalten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 formatCode="0%">
                  <c:v>0.37</c:v>
                </c:pt>
                <c:pt idx="2" formatCode="0%">
                  <c:v>0.46</c:v>
                </c:pt>
                <c:pt idx="3" formatCode="0%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24D-4C65-9787-9A6A907926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34028032"/>
        <c:axId val="234052608"/>
      </c:barChart>
      <c:catAx>
        <c:axId val="2340280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de-DE"/>
          </a:p>
        </c:txPr>
        <c:crossAx val="234052608"/>
        <c:crosses val="autoZero"/>
        <c:auto val="1"/>
        <c:lblAlgn val="ctr"/>
        <c:lblOffset val="100"/>
        <c:noMultiLvlLbl val="0"/>
      </c:catAx>
      <c:valAx>
        <c:axId val="234052608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234028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de-DE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1200">
                <a:solidFill>
                  <a:schemeClr val="accent2"/>
                </a:solidFill>
              </a:defRPr>
            </a:pPr>
            <a:r>
              <a:rPr lang="de-DE" sz="1200" dirty="0">
                <a:solidFill>
                  <a:schemeClr val="accent2"/>
                </a:solidFill>
              </a:rPr>
              <a:t>in der Rolle als</a:t>
            </a:r>
            <a:br>
              <a:rPr lang="de-DE" sz="1200" dirty="0">
                <a:solidFill>
                  <a:schemeClr val="accent2"/>
                </a:solidFill>
              </a:rPr>
            </a:br>
            <a:r>
              <a:rPr lang="de-DE" sz="1200" dirty="0">
                <a:solidFill>
                  <a:schemeClr val="accent2"/>
                </a:solidFill>
              </a:rPr>
              <a:t>Datensender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34B-4569-A84B-B0DC9E1F4EE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34B-4569-A84B-B0DC9E1F4EE6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34B-4569-A84B-B0DC9E1F4EE6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34B-4569-A84B-B0DC9E1F4E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Bereitschaft &amp; Daten nicht geteilt</c:v>
                </c:pt>
                <c:pt idx="1">
                  <c:v>Daten liegen nicht vor</c:v>
                </c:pt>
                <c:pt idx="2">
                  <c:v>keine Bereitschaft</c:v>
                </c:pt>
                <c:pt idx="3">
                  <c:v>Bereitschaft &amp; Daten aktiv geteilt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0.3</c:v>
                </c:pt>
                <c:pt idx="1">
                  <c:v>0.04</c:v>
                </c:pt>
                <c:pt idx="2">
                  <c:v>0.04</c:v>
                </c:pt>
                <c:pt idx="3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B-4569-A84B-B0DC9E1F4E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36350080"/>
        <c:axId val="236351872"/>
      </c:barChart>
      <c:catAx>
        <c:axId val="236350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de-DE"/>
          </a:p>
        </c:txPr>
        <c:crossAx val="236351872"/>
        <c:crosses val="autoZero"/>
        <c:auto val="1"/>
        <c:lblAlgn val="ctr"/>
        <c:lblOffset val="100"/>
        <c:noMultiLvlLbl val="0"/>
      </c:catAx>
      <c:valAx>
        <c:axId val="236351872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236350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de-DE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1200">
                <a:solidFill>
                  <a:schemeClr val="accent2"/>
                </a:solidFill>
              </a:defRPr>
            </a:pPr>
            <a:r>
              <a:rPr lang="de-DE" sz="1200" dirty="0">
                <a:solidFill>
                  <a:schemeClr val="accent2"/>
                </a:solidFill>
              </a:rPr>
              <a:t>in der Rolle als</a:t>
            </a:r>
            <a:br>
              <a:rPr lang="de-DE" sz="1200" dirty="0">
                <a:solidFill>
                  <a:schemeClr val="accent2"/>
                </a:solidFill>
              </a:rPr>
            </a:br>
            <a:r>
              <a:rPr lang="de-DE" sz="1200" dirty="0">
                <a:solidFill>
                  <a:schemeClr val="accent2"/>
                </a:solidFill>
              </a:rPr>
              <a:t>Datenempfänger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24D-4C65-9787-9A6A9079264A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24D-4C65-9787-9A6A9079264A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24D-4C65-9787-9A6A907926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Daten nicht benötigt</c:v>
                </c:pt>
                <c:pt idx="2">
                  <c:v>Daten benötigt &amp; nicht erhalten</c:v>
                </c:pt>
                <c:pt idx="3">
                  <c:v>Daten benötigt &amp; erhalten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 formatCode="0%">
                  <c:v>0.05</c:v>
                </c:pt>
                <c:pt idx="2" formatCode="0%">
                  <c:v>0.24</c:v>
                </c:pt>
                <c:pt idx="3" formatCode="0%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24D-4C65-9787-9A6A907926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36376832"/>
        <c:axId val="236385024"/>
      </c:barChart>
      <c:catAx>
        <c:axId val="236376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de-DE"/>
          </a:p>
        </c:txPr>
        <c:crossAx val="236385024"/>
        <c:crosses val="autoZero"/>
        <c:auto val="1"/>
        <c:lblAlgn val="ctr"/>
        <c:lblOffset val="100"/>
        <c:noMultiLvlLbl val="0"/>
      </c:catAx>
      <c:valAx>
        <c:axId val="236385024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236376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de-DE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194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r>
              <a:rPr lang="de-DE" sz="1200" b="1" dirty="0">
                <a:solidFill>
                  <a:schemeClr val="accent2"/>
                </a:solidFill>
              </a:rPr>
              <a:t>in der Rolle als</a:t>
            </a:r>
            <a:br>
              <a:rPr lang="de-DE" sz="1200" b="1" dirty="0">
                <a:solidFill>
                  <a:schemeClr val="accent2"/>
                </a:solidFill>
              </a:rPr>
            </a:br>
            <a:r>
              <a:rPr lang="de-DE" sz="1200" b="1" dirty="0">
                <a:solidFill>
                  <a:schemeClr val="accent2"/>
                </a:solidFill>
              </a:rPr>
              <a:t>Datensender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34B-4569-A84B-B0DC9E1F4EE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34B-4569-A84B-B0DC9E1F4EE6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34B-4569-A84B-B0DC9E1F4EE6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34B-4569-A84B-B0DC9E1F4E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Bereitschaft &amp; Daten nicht geteilt</c:v>
                </c:pt>
                <c:pt idx="1">
                  <c:v>Daten liegen nicht vor</c:v>
                </c:pt>
                <c:pt idx="2">
                  <c:v>keine Bereitschaft</c:v>
                </c:pt>
                <c:pt idx="3">
                  <c:v>Bereitschaft &amp; Daten aktiv geteilt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0.48</c:v>
                </c:pt>
                <c:pt idx="1">
                  <c:v>0.23</c:v>
                </c:pt>
                <c:pt idx="2">
                  <c:v>0.04</c:v>
                </c:pt>
                <c:pt idx="3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B-4569-A84B-B0DC9E1F4E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42021504"/>
        <c:axId val="242023040"/>
      </c:barChart>
      <c:catAx>
        <c:axId val="2420215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42023040"/>
        <c:crosses val="autoZero"/>
        <c:auto val="1"/>
        <c:lblAlgn val="ctr"/>
        <c:lblOffset val="100"/>
        <c:noMultiLvlLbl val="0"/>
      </c:catAx>
      <c:valAx>
        <c:axId val="242023040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242021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r>
              <a:rPr lang="de-DE" sz="1200" b="1" dirty="0">
                <a:solidFill>
                  <a:schemeClr val="accent2"/>
                </a:solidFill>
              </a:rPr>
              <a:t>in der Rolle als</a:t>
            </a:r>
            <a:br>
              <a:rPr lang="de-DE" sz="1200" b="1" dirty="0">
                <a:solidFill>
                  <a:schemeClr val="accent2"/>
                </a:solidFill>
              </a:rPr>
            </a:br>
            <a:r>
              <a:rPr lang="de-DE" sz="1200" b="1" dirty="0">
                <a:solidFill>
                  <a:schemeClr val="accent2"/>
                </a:solidFill>
              </a:rPr>
              <a:t>Datenempfänger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24D-4C65-9787-9A6A9079264A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24D-4C65-9787-9A6A9079264A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24D-4C65-9787-9A6A907926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Daten nicht benötigt</c:v>
                </c:pt>
                <c:pt idx="2">
                  <c:v>Daten benötigt &amp; nicht erhalten</c:v>
                </c:pt>
                <c:pt idx="3">
                  <c:v>Daten benötigt &amp; erhalten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 formatCode="0%">
                  <c:v>7.0000000000000007E-2</c:v>
                </c:pt>
                <c:pt idx="2" formatCode="0%">
                  <c:v>0.6</c:v>
                </c:pt>
                <c:pt idx="3" formatCode="0%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24D-4C65-9787-9A6A907926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43547136"/>
        <c:axId val="243563520"/>
      </c:barChart>
      <c:catAx>
        <c:axId val="2435471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43563520"/>
        <c:crosses val="autoZero"/>
        <c:auto val="1"/>
        <c:lblAlgn val="ctr"/>
        <c:lblOffset val="100"/>
        <c:noMultiLvlLbl val="0"/>
      </c:catAx>
      <c:valAx>
        <c:axId val="243563520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243547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r>
              <a:rPr lang="de-DE" sz="1200" b="1" dirty="0">
                <a:solidFill>
                  <a:schemeClr val="accent2"/>
                </a:solidFill>
              </a:rPr>
              <a:t>in der Rolle als</a:t>
            </a:r>
            <a:br>
              <a:rPr lang="de-DE" sz="1200" b="1" dirty="0">
                <a:solidFill>
                  <a:schemeClr val="accent2"/>
                </a:solidFill>
              </a:rPr>
            </a:br>
            <a:r>
              <a:rPr lang="de-DE" sz="1200" b="1" dirty="0">
                <a:solidFill>
                  <a:schemeClr val="accent2"/>
                </a:solidFill>
              </a:rPr>
              <a:t>Datensender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34B-4569-A84B-B0DC9E1F4EE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34B-4569-A84B-B0DC9E1F4EE6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34B-4569-A84B-B0DC9E1F4EE6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34B-4569-A84B-B0DC9E1F4E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Bereitschaft &amp; Daten nicht geteilt</c:v>
                </c:pt>
                <c:pt idx="1">
                  <c:v>Daten liegen nicht vor</c:v>
                </c:pt>
                <c:pt idx="2">
                  <c:v>keine Bereitschaft</c:v>
                </c:pt>
                <c:pt idx="3">
                  <c:v>Bereitschaft &amp; Daten aktiv geteilt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0.41</c:v>
                </c:pt>
                <c:pt idx="1">
                  <c:v>0.23</c:v>
                </c:pt>
                <c:pt idx="2">
                  <c:v>0.08</c:v>
                </c:pt>
                <c:pt idx="3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B-4569-A84B-B0DC9E1F4E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47934336"/>
        <c:axId val="247948416"/>
      </c:barChart>
      <c:catAx>
        <c:axId val="2479343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47948416"/>
        <c:crosses val="autoZero"/>
        <c:auto val="1"/>
        <c:lblAlgn val="ctr"/>
        <c:lblOffset val="100"/>
        <c:noMultiLvlLbl val="0"/>
      </c:catAx>
      <c:valAx>
        <c:axId val="247948416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247934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r>
              <a:rPr lang="de-DE" sz="1200" b="1" dirty="0">
                <a:solidFill>
                  <a:schemeClr val="accent2"/>
                </a:solidFill>
              </a:rPr>
              <a:t>in der Rolle als</a:t>
            </a:r>
            <a:br>
              <a:rPr lang="de-DE" sz="1200" b="1" dirty="0">
                <a:solidFill>
                  <a:schemeClr val="accent2"/>
                </a:solidFill>
              </a:rPr>
            </a:br>
            <a:r>
              <a:rPr lang="de-DE" sz="1200" b="1" dirty="0">
                <a:solidFill>
                  <a:schemeClr val="accent2"/>
                </a:solidFill>
              </a:rPr>
              <a:t>Datenempfänger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24D-4C65-9787-9A6A9079264A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24D-4C65-9787-9A6A9079264A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24D-4C65-9787-9A6A907926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Daten nicht benötigt</c:v>
                </c:pt>
                <c:pt idx="2">
                  <c:v>Daten benötigt &amp; nicht erhalten</c:v>
                </c:pt>
                <c:pt idx="3">
                  <c:v>Daten benötigt &amp; erhalten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 formatCode="0%">
                  <c:v>0.28999999999999998</c:v>
                </c:pt>
                <c:pt idx="2" formatCode="0%">
                  <c:v>0.44</c:v>
                </c:pt>
                <c:pt idx="3" formatCode="0%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24D-4C65-9787-9A6A907926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48116736"/>
        <c:axId val="248149504"/>
      </c:barChart>
      <c:catAx>
        <c:axId val="2481167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48149504"/>
        <c:crosses val="autoZero"/>
        <c:auto val="1"/>
        <c:lblAlgn val="ctr"/>
        <c:lblOffset val="100"/>
        <c:noMultiLvlLbl val="0"/>
      </c:catAx>
      <c:valAx>
        <c:axId val="248149504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248116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r>
              <a:rPr lang="de-DE" sz="1200" b="1" dirty="0">
                <a:solidFill>
                  <a:schemeClr val="accent2"/>
                </a:solidFill>
              </a:rPr>
              <a:t>in der Rolle als</a:t>
            </a:r>
            <a:br>
              <a:rPr lang="de-DE" sz="1200" b="1" dirty="0">
                <a:solidFill>
                  <a:schemeClr val="accent2"/>
                </a:solidFill>
              </a:rPr>
            </a:br>
            <a:r>
              <a:rPr lang="de-DE" sz="1200" b="1" dirty="0">
                <a:solidFill>
                  <a:schemeClr val="accent2"/>
                </a:solidFill>
              </a:rPr>
              <a:t>Datensender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34B-4569-A84B-B0DC9E1F4EE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34B-4569-A84B-B0DC9E1F4EE6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34B-4569-A84B-B0DC9E1F4EE6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34B-4569-A84B-B0DC9E1F4E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Bereitschaft &amp; Daten nicht geteilt</c:v>
                </c:pt>
                <c:pt idx="1">
                  <c:v>Daten liegen nicht vor</c:v>
                </c:pt>
                <c:pt idx="2">
                  <c:v>keine Bereitschaft</c:v>
                </c:pt>
                <c:pt idx="3">
                  <c:v>Bereitschaft &amp; Daten aktiv geteilt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0.36</c:v>
                </c:pt>
                <c:pt idx="1">
                  <c:v>0.38</c:v>
                </c:pt>
                <c:pt idx="2">
                  <c:v>0.11</c:v>
                </c:pt>
                <c:pt idx="3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B-4569-A84B-B0DC9E1F4E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48285056"/>
        <c:axId val="248286592"/>
      </c:barChart>
      <c:catAx>
        <c:axId val="2482850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48286592"/>
        <c:crosses val="autoZero"/>
        <c:auto val="1"/>
        <c:lblAlgn val="ctr"/>
        <c:lblOffset val="100"/>
        <c:noMultiLvlLbl val="0"/>
      </c:catAx>
      <c:valAx>
        <c:axId val="248286592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24828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r>
              <a:rPr lang="de-DE" sz="1200" b="1" dirty="0">
                <a:solidFill>
                  <a:schemeClr val="accent2"/>
                </a:solidFill>
              </a:rPr>
              <a:t>in der Rolle als</a:t>
            </a:r>
            <a:br>
              <a:rPr lang="de-DE" sz="1200" b="1" dirty="0">
                <a:solidFill>
                  <a:schemeClr val="accent2"/>
                </a:solidFill>
              </a:rPr>
            </a:br>
            <a:r>
              <a:rPr lang="de-DE" sz="1200" b="1" dirty="0">
                <a:solidFill>
                  <a:schemeClr val="accent2"/>
                </a:solidFill>
              </a:rPr>
              <a:t>Datenempfänger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24D-4C65-9787-9A6A9079264A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24D-4C65-9787-9A6A9079264A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24D-4C65-9787-9A6A907926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Daten nicht benötigt</c:v>
                </c:pt>
                <c:pt idx="2">
                  <c:v>Daten benötigt &amp; nicht erhalten</c:v>
                </c:pt>
                <c:pt idx="3">
                  <c:v>Daten benötigt &amp; erhalten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 formatCode="0%">
                  <c:v>0.37</c:v>
                </c:pt>
                <c:pt idx="2" formatCode="0%">
                  <c:v>0.48</c:v>
                </c:pt>
                <c:pt idx="3" formatCode="0%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24D-4C65-9787-9A6A907926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48299520"/>
        <c:axId val="248311808"/>
      </c:barChart>
      <c:catAx>
        <c:axId val="2482995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48311808"/>
        <c:crosses val="autoZero"/>
        <c:auto val="1"/>
        <c:lblAlgn val="ctr"/>
        <c:lblOffset val="100"/>
        <c:noMultiLvlLbl val="0"/>
      </c:catAx>
      <c:valAx>
        <c:axId val="248311808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248299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1200">
                <a:solidFill>
                  <a:schemeClr val="accent2"/>
                </a:solidFill>
              </a:defRPr>
            </a:pPr>
            <a:r>
              <a:rPr lang="de-DE" sz="1200" dirty="0">
                <a:solidFill>
                  <a:schemeClr val="accent2"/>
                </a:solidFill>
              </a:rPr>
              <a:t>in der Rolle als</a:t>
            </a:r>
            <a:br>
              <a:rPr lang="de-DE" sz="1200" dirty="0">
                <a:solidFill>
                  <a:schemeClr val="accent2"/>
                </a:solidFill>
              </a:rPr>
            </a:br>
            <a:r>
              <a:rPr lang="de-DE" sz="1200" dirty="0">
                <a:solidFill>
                  <a:schemeClr val="accent2"/>
                </a:solidFill>
              </a:rPr>
              <a:t>Datensender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34B-4569-A84B-B0DC9E1F4EE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34B-4569-A84B-B0DC9E1F4EE6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34B-4569-A84B-B0DC9E1F4EE6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34B-4569-A84B-B0DC9E1F4E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Bereitschaft &amp; Daten nicht geteilt</c:v>
                </c:pt>
                <c:pt idx="1">
                  <c:v>Daten liegen nicht vor</c:v>
                </c:pt>
                <c:pt idx="2">
                  <c:v>keine Bereitschaft</c:v>
                </c:pt>
                <c:pt idx="3">
                  <c:v>Bereitschaft &amp; Daten aktiv geteilt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0.32</c:v>
                </c:pt>
                <c:pt idx="1">
                  <c:v>0</c:v>
                </c:pt>
                <c:pt idx="2">
                  <c:v>0.05</c:v>
                </c:pt>
                <c:pt idx="3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B-4569-A84B-B0DC9E1F4E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48574336"/>
        <c:axId val="248575872"/>
      </c:barChart>
      <c:catAx>
        <c:axId val="2485743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de-DE"/>
          </a:p>
        </c:txPr>
        <c:crossAx val="248575872"/>
        <c:crosses val="autoZero"/>
        <c:auto val="1"/>
        <c:lblAlgn val="ctr"/>
        <c:lblOffset val="100"/>
        <c:noMultiLvlLbl val="0"/>
      </c:catAx>
      <c:valAx>
        <c:axId val="248575872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248574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de-DE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1200">
                <a:solidFill>
                  <a:schemeClr val="accent2"/>
                </a:solidFill>
              </a:defRPr>
            </a:pPr>
            <a:r>
              <a:rPr lang="de-DE" sz="1200" dirty="0">
                <a:solidFill>
                  <a:schemeClr val="accent2"/>
                </a:solidFill>
              </a:rPr>
              <a:t>in der Rolle als</a:t>
            </a:r>
            <a:br>
              <a:rPr lang="de-DE" sz="1200" dirty="0">
                <a:solidFill>
                  <a:schemeClr val="accent2"/>
                </a:solidFill>
              </a:rPr>
            </a:br>
            <a:r>
              <a:rPr lang="de-DE" sz="1200" dirty="0">
                <a:solidFill>
                  <a:schemeClr val="accent2"/>
                </a:solidFill>
              </a:rPr>
              <a:t>Datenempfänger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24D-4C65-9787-9A6A9079264A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24D-4C65-9787-9A6A9079264A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24D-4C65-9787-9A6A907926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Daten nicht benötigt</c:v>
                </c:pt>
                <c:pt idx="2">
                  <c:v>Daten benötigt &amp; nicht erhalten</c:v>
                </c:pt>
                <c:pt idx="3">
                  <c:v>Daten benötigt &amp; erhalten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 formatCode="0%">
                  <c:v>0</c:v>
                </c:pt>
                <c:pt idx="2" formatCode="0%">
                  <c:v>0.2</c:v>
                </c:pt>
                <c:pt idx="3" formatCode="0%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24D-4C65-9787-9A6A907926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48715520"/>
        <c:axId val="248727808"/>
      </c:barChart>
      <c:catAx>
        <c:axId val="2487155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de-DE"/>
          </a:p>
        </c:txPr>
        <c:crossAx val="248727808"/>
        <c:crosses val="autoZero"/>
        <c:auto val="1"/>
        <c:lblAlgn val="ctr"/>
        <c:lblOffset val="100"/>
        <c:noMultiLvlLbl val="0"/>
      </c:catAx>
      <c:valAx>
        <c:axId val="248727808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248715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de-DE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r>
              <a:rPr lang="de-DE" sz="1200" b="1" dirty="0">
                <a:solidFill>
                  <a:schemeClr val="accent2"/>
                </a:solidFill>
              </a:rPr>
              <a:t>in der Rolle als</a:t>
            </a:r>
            <a:br>
              <a:rPr lang="de-DE" sz="1200" b="1" dirty="0">
                <a:solidFill>
                  <a:schemeClr val="accent2"/>
                </a:solidFill>
              </a:rPr>
            </a:br>
            <a:r>
              <a:rPr lang="de-DE" sz="1200" b="1" dirty="0">
                <a:solidFill>
                  <a:schemeClr val="accent2"/>
                </a:solidFill>
              </a:rPr>
              <a:t>Datensender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34B-4569-A84B-B0DC9E1F4EE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34B-4569-A84B-B0DC9E1F4EE6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34B-4569-A84B-B0DC9E1F4EE6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34B-4569-A84B-B0DC9E1F4E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Bereitschaft &amp; Daten nicht geteilt</c:v>
                </c:pt>
                <c:pt idx="1">
                  <c:v>Daten liegen nicht vor</c:v>
                </c:pt>
                <c:pt idx="2">
                  <c:v>keine Bereitschaft</c:v>
                </c:pt>
                <c:pt idx="3">
                  <c:v>Bereitschaft &amp; Daten aktiv geteilt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0.38</c:v>
                </c:pt>
                <c:pt idx="1">
                  <c:v>0.09</c:v>
                </c:pt>
                <c:pt idx="2">
                  <c:v>7.0000000000000007E-2</c:v>
                </c:pt>
                <c:pt idx="3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B-4569-A84B-B0DC9E1F4E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48904320"/>
        <c:axId val="248983936"/>
      </c:barChart>
      <c:catAx>
        <c:axId val="2489043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48983936"/>
        <c:crosses val="autoZero"/>
        <c:auto val="1"/>
        <c:lblAlgn val="ctr"/>
        <c:lblOffset val="100"/>
        <c:noMultiLvlLbl val="0"/>
      </c:catAx>
      <c:valAx>
        <c:axId val="248983936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248904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r>
              <a:rPr lang="de-DE" sz="1200" b="1" dirty="0">
                <a:solidFill>
                  <a:schemeClr val="accent2"/>
                </a:solidFill>
              </a:rPr>
              <a:t>in der Rolle als</a:t>
            </a:r>
            <a:br>
              <a:rPr lang="de-DE" sz="1200" b="1" dirty="0">
                <a:solidFill>
                  <a:schemeClr val="accent2"/>
                </a:solidFill>
              </a:rPr>
            </a:br>
            <a:r>
              <a:rPr lang="de-DE" sz="1200" b="1" dirty="0">
                <a:solidFill>
                  <a:schemeClr val="accent2"/>
                </a:solidFill>
              </a:rPr>
              <a:t>Datenempfänger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24D-4C65-9787-9A6A9079264A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24D-4C65-9787-9A6A9079264A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24D-4C65-9787-9A6A907926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Daten nicht benötigt</c:v>
                </c:pt>
                <c:pt idx="2">
                  <c:v>Daten benötigt &amp; nicht erhalten</c:v>
                </c:pt>
                <c:pt idx="3">
                  <c:v>Daten benötigt &amp; erhalten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 formatCode="0%">
                  <c:v>0.12</c:v>
                </c:pt>
                <c:pt idx="2" formatCode="0%">
                  <c:v>0.53</c:v>
                </c:pt>
                <c:pt idx="3" formatCode="0%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24D-4C65-9787-9A6A907926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48996608"/>
        <c:axId val="249025280"/>
      </c:barChart>
      <c:catAx>
        <c:axId val="2489966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49025280"/>
        <c:crosses val="autoZero"/>
        <c:auto val="1"/>
        <c:lblAlgn val="ctr"/>
        <c:lblOffset val="100"/>
        <c:noMultiLvlLbl val="0"/>
      </c:catAx>
      <c:valAx>
        <c:axId val="249025280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248996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0263146993885683"/>
          <c:y val="0"/>
          <c:w val="0.29736853006114317"/>
          <c:h val="1"/>
        </c:manualLayout>
      </c:layout>
      <c:overlay val="0"/>
      <c:spPr>
        <a:noFill/>
        <a:ln cmpd="sng">
          <a:solidFill>
            <a:schemeClr val="lt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342A94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r>
              <a:rPr lang="de-DE" sz="1200" b="1" dirty="0">
                <a:solidFill>
                  <a:schemeClr val="accent2"/>
                </a:solidFill>
              </a:rPr>
              <a:t>in der Rolle als</a:t>
            </a:r>
            <a:br>
              <a:rPr lang="de-DE" sz="1200" b="1" dirty="0">
                <a:solidFill>
                  <a:schemeClr val="accent2"/>
                </a:solidFill>
              </a:rPr>
            </a:br>
            <a:r>
              <a:rPr lang="de-DE" sz="1200" b="1" dirty="0">
                <a:solidFill>
                  <a:schemeClr val="accent2"/>
                </a:solidFill>
              </a:rPr>
              <a:t>Datensender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34B-4569-A84B-B0DC9E1F4EE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34B-4569-A84B-B0DC9E1F4EE6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34B-4569-A84B-B0DC9E1F4EE6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34B-4569-A84B-B0DC9E1F4E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Bereitschaft &amp; Daten nicht geteilt</c:v>
                </c:pt>
                <c:pt idx="1">
                  <c:v>Daten liegen nicht vor</c:v>
                </c:pt>
                <c:pt idx="2">
                  <c:v>keine Bereitschaft</c:v>
                </c:pt>
                <c:pt idx="3">
                  <c:v>Bereitschaft &amp; Daten aktiv geteilt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0.39</c:v>
                </c:pt>
                <c:pt idx="1">
                  <c:v>0.31</c:v>
                </c:pt>
                <c:pt idx="2">
                  <c:v>0.08</c:v>
                </c:pt>
                <c:pt idx="3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B-4569-A84B-B0DC9E1F4E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50057856"/>
        <c:axId val="250059392"/>
      </c:barChart>
      <c:catAx>
        <c:axId val="250057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50059392"/>
        <c:crosses val="autoZero"/>
        <c:auto val="1"/>
        <c:lblAlgn val="ctr"/>
        <c:lblOffset val="100"/>
        <c:noMultiLvlLbl val="0"/>
      </c:catAx>
      <c:valAx>
        <c:axId val="250059392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250057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r>
              <a:rPr lang="de-DE" sz="1200" b="1" dirty="0">
                <a:solidFill>
                  <a:schemeClr val="accent2"/>
                </a:solidFill>
              </a:rPr>
              <a:t>in der Rolle als</a:t>
            </a:r>
            <a:br>
              <a:rPr lang="de-DE" sz="1200" b="1" dirty="0">
                <a:solidFill>
                  <a:schemeClr val="accent2"/>
                </a:solidFill>
              </a:rPr>
            </a:br>
            <a:r>
              <a:rPr lang="de-DE" sz="1200" b="1" dirty="0">
                <a:solidFill>
                  <a:schemeClr val="accent2"/>
                </a:solidFill>
              </a:rPr>
              <a:t>Datenempfänger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24D-4C65-9787-9A6A9079264A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24D-4C65-9787-9A6A9079264A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24D-4C65-9787-9A6A907926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Daten nicht benötigt</c:v>
                </c:pt>
                <c:pt idx="2">
                  <c:v>Daten benötigt &amp; nicht erhalten</c:v>
                </c:pt>
                <c:pt idx="3">
                  <c:v>Daten benötigt &amp; erhalten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 formatCode="0%">
                  <c:v>0.11</c:v>
                </c:pt>
                <c:pt idx="2" formatCode="0%">
                  <c:v>0.72</c:v>
                </c:pt>
                <c:pt idx="3" formatCode="0%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24D-4C65-9787-9A6A907926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52521472"/>
        <c:axId val="252533760"/>
      </c:barChart>
      <c:catAx>
        <c:axId val="2525214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52533760"/>
        <c:crosses val="autoZero"/>
        <c:auto val="1"/>
        <c:lblAlgn val="ctr"/>
        <c:lblOffset val="100"/>
        <c:noMultiLvlLbl val="0"/>
      </c:catAx>
      <c:valAx>
        <c:axId val="252533760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252521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r>
              <a:rPr lang="de-DE" sz="1200" b="1" dirty="0">
                <a:solidFill>
                  <a:schemeClr val="accent2"/>
                </a:solidFill>
              </a:rPr>
              <a:t>in der Rolle als</a:t>
            </a:r>
            <a:br>
              <a:rPr lang="de-DE" sz="1200" b="1" dirty="0">
                <a:solidFill>
                  <a:schemeClr val="accent2"/>
                </a:solidFill>
              </a:rPr>
            </a:br>
            <a:r>
              <a:rPr lang="de-DE" sz="1200" b="1" dirty="0">
                <a:solidFill>
                  <a:schemeClr val="accent2"/>
                </a:solidFill>
              </a:rPr>
              <a:t>Datensender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34B-4569-A84B-B0DC9E1F4EE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34B-4569-A84B-B0DC9E1F4EE6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34B-4569-A84B-B0DC9E1F4EE6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34B-4569-A84B-B0DC9E1F4E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Bereitschaft &amp; Daten nicht geteilt</c:v>
                </c:pt>
                <c:pt idx="1">
                  <c:v>Daten liegen nicht vor</c:v>
                </c:pt>
                <c:pt idx="2">
                  <c:v>keine Bereitschaft</c:v>
                </c:pt>
                <c:pt idx="3">
                  <c:v>Bereitschaft &amp; Daten aktiv geteilt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0.41</c:v>
                </c:pt>
                <c:pt idx="1">
                  <c:v>0.34</c:v>
                </c:pt>
                <c:pt idx="2">
                  <c:v>0.03</c:v>
                </c:pt>
                <c:pt idx="3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B-4569-A84B-B0DC9E1F4E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52689792"/>
        <c:axId val="252691584"/>
      </c:barChart>
      <c:catAx>
        <c:axId val="252689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52691584"/>
        <c:crosses val="autoZero"/>
        <c:auto val="1"/>
        <c:lblAlgn val="ctr"/>
        <c:lblOffset val="100"/>
        <c:noMultiLvlLbl val="0"/>
      </c:catAx>
      <c:valAx>
        <c:axId val="252691584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252689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r>
              <a:rPr lang="de-DE" sz="1200" b="1" dirty="0">
                <a:solidFill>
                  <a:schemeClr val="accent2"/>
                </a:solidFill>
              </a:rPr>
              <a:t>in der Rolle als</a:t>
            </a:r>
            <a:br>
              <a:rPr lang="de-DE" sz="1200" b="1" dirty="0">
                <a:solidFill>
                  <a:schemeClr val="accent2"/>
                </a:solidFill>
              </a:rPr>
            </a:br>
            <a:r>
              <a:rPr lang="de-DE" sz="1200" b="1" dirty="0">
                <a:solidFill>
                  <a:schemeClr val="accent2"/>
                </a:solidFill>
              </a:rPr>
              <a:t>Datenempfänger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24D-4C65-9787-9A6A9079264A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24D-4C65-9787-9A6A9079264A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24D-4C65-9787-9A6A907926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Daten nicht benötigt</c:v>
                </c:pt>
                <c:pt idx="2">
                  <c:v>Daten benötigt &amp; nicht erhalten</c:v>
                </c:pt>
                <c:pt idx="3">
                  <c:v>Daten benötigt &amp; erhalten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 formatCode="0%">
                  <c:v>0.36</c:v>
                </c:pt>
                <c:pt idx="2" formatCode="0%">
                  <c:v>0.41</c:v>
                </c:pt>
                <c:pt idx="3" formatCode="0%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24D-4C65-9787-9A6A907926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52741120"/>
        <c:axId val="252753408"/>
      </c:barChart>
      <c:catAx>
        <c:axId val="2527411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52753408"/>
        <c:crosses val="autoZero"/>
        <c:auto val="1"/>
        <c:lblAlgn val="ctr"/>
        <c:lblOffset val="100"/>
        <c:noMultiLvlLbl val="0"/>
      </c:catAx>
      <c:valAx>
        <c:axId val="252753408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252741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1200">
                <a:solidFill>
                  <a:schemeClr val="accent2"/>
                </a:solidFill>
              </a:defRPr>
            </a:pPr>
            <a:r>
              <a:rPr lang="de-DE" sz="1200" dirty="0">
                <a:solidFill>
                  <a:schemeClr val="accent2"/>
                </a:solidFill>
              </a:rPr>
              <a:t>in der Rolle als</a:t>
            </a:r>
            <a:br>
              <a:rPr lang="de-DE" sz="1200" dirty="0">
                <a:solidFill>
                  <a:schemeClr val="accent2"/>
                </a:solidFill>
              </a:rPr>
            </a:br>
            <a:r>
              <a:rPr lang="de-DE" sz="1200" dirty="0">
                <a:solidFill>
                  <a:schemeClr val="accent2"/>
                </a:solidFill>
              </a:rPr>
              <a:t>Datensender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34B-4569-A84B-B0DC9E1F4EE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34B-4569-A84B-B0DC9E1F4EE6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34B-4569-A84B-B0DC9E1F4EE6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34B-4569-A84B-B0DC9E1F4E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Bereitschaft &amp; Daten nicht geteilt</c:v>
                </c:pt>
                <c:pt idx="1">
                  <c:v>Daten liegen nicht vor</c:v>
                </c:pt>
                <c:pt idx="2">
                  <c:v>keine Bereitschaft</c:v>
                </c:pt>
                <c:pt idx="3">
                  <c:v>Bereitschaft &amp; Daten aktiv geteilt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0.24</c:v>
                </c:pt>
                <c:pt idx="1">
                  <c:v>0.14000000000000001</c:v>
                </c:pt>
                <c:pt idx="2">
                  <c:v>0.03</c:v>
                </c:pt>
                <c:pt idx="3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B-4569-A84B-B0DC9E1F4E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52987264"/>
        <c:axId val="252988800"/>
      </c:barChart>
      <c:catAx>
        <c:axId val="252987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de-DE"/>
          </a:p>
        </c:txPr>
        <c:crossAx val="252988800"/>
        <c:crosses val="autoZero"/>
        <c:auto val="1"/>
        <c:lblAlgn val="ctr"/>
        <c:lblOffset val="100"/>
        <c:noMultiLvlLbl val="0"/>
      </c:catAx>
      <c:valAx>
        <c:axId val="252988800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252987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de-DE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1200">
                <a:solidFill>
                  <a:schemeClr val="accent2"/>
                </a:solidFill>
              </a:defRPr>
            </a:pPr>
            <a:r>
              <a:rPr lang="de-DE" sz="1200" dirty="0">
                <a:solidFill>
                  <a:schemeClr val="accent2"/>
                </a:solidFill>
              </a:rPr>
              <a:t>in der Rolle als</a:t>
            </a:r>
            <a:br>
              <a:rPr lang="de-DE" sz="1200" dirty="0">
                <a:solidFill>
                  <a:schemeClr val="accent2"/>
                </a:solidFill>
              </a:rPr>
            </a:br>
            <a:r>
              <a:rPr lang="de-DE" sz="1200" dirty="0">
                <a:solidFill>
                  <a:schemeClr val="accent2"/>
                </a:solidFill>
              </a:rPr>
              <a:t>Datenempfänger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24D-4C65-9787-9A6A9079264A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24D-4C65-9787-9A6A9079264A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24D-4C65-9787-9A6A907926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Daten nicht benötigt</c:v>
                </c:pt>
                <c:pt idx="2">
                  <c:v>Daten benötigt &amp; nicht erhalten</c:v>
                </c:pt>
                <c:pt idx="3">
                  <c:v>Daten benötigt &amp; erhalten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 formatCode="0%">
                  <c:v>0.05</c:v>
                </c:pt>
                <c:pt idx="2" formatCode="0%">
                  <c:v>0.19</c:v>
                </c:pt>
                <c:pt idx="3" formatCode="0%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24D-4C65-9787-9A6A907926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53009920"/>
        <c:axId val="253038592"/>
      </c:barChart>
      <c:catAx>
        <c:axId val="253009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de-DE"/>
          </a:p>
        </c:txPr>
        <c:crossAx val="253038592"/>
        <c:crosses val="autoZero"/>
        <c:auto val="1"/>
        <c:lblAlgn val="ctr"/>
        <c:lblOffset val="100"/>
        <c:noMultiLvlLbl val="0"/>
      </c:catAx>
      <c:valAx>
        <c:axId val="253038592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253009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de-DE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r>
              <a:rPr lang="de-DE" sz="1200" b="1" dirty="0">
                <a:solidFill>
                  <a:schemeClr val="accent2"/>
                </a:solidFill>
              </a:rPr>
              <a:t>in der Rolle als</a:t>
            </a:r>
            <a:br>
              <a:rPr lang="de-DE" sz="1200" b="1" dirty="0">
                <a:solidFill>
                  <a:schemeClr val="accent2"/>
                </a:solidFill>
              </a:rPr>
            </a:br>
            <a:r>
              <a:rPr lang="de-DE" sz="1200" b="1" dirty="0">
                <a:solidFill>
                  <a:schemeClr val="accent2"/>
                </a:solidFill>
              </a:rPr>
              <a:t>Datensender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34B-4569-A84B-B0DC9E1F4EE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34B-4569-A84B-B0DC9E1F4EE6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34B-4569-A84B-B0DC9E1F4EE6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34B-4569-A84B-B0DC9E1F4E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Bereitschaft &amp; Daten nicht geteilt</c:v>
                </c:pt>
                <c:pt idx="1">
                  <c:v>Daten liegen nicht vor</c:v>
                </c:pt>
                <c:pt idx="2">
                  <c:v>keine Bereitschaft</c:v>
                </c:pt>
                <c:pt idx="3">
                  <c:v>Bereitschaft &amp; Daten aktiv geteilt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0.38</c:v>
                </c:pt>
                <c:pt idx="1">
                  <c:v>0.24</c:v>
                </c:pt>
                <c:pt idx="2">
                  <c:v>0.08</c:v>
                </c:pt>
                <c:pt idx="3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B-4569-A84B-B0DC9E1F4E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57003904"/>
        <c:axId val="257005440"/>
      </c:barChart>
      <c:catAx>
        <c:axId val="257003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57005440"/>
        <c:crosses val="autoZero"/>
        <c:auto val="1"/>
        <c:lblAlgn val="ctr"/>
        <c:lblOffset val="100"/>
        <c:noMultiLvlLbl val="0"/>
      </c:catAx>
      <c:valAx>
        <c:axId val="257005440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257003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r>
              <a:rPr lang="de-DE" sz="1200" b="1" dirty="0">
                <a:solidFill>
                  <a:schemeClr val="accent2"/>
                </a:solidFill>
              </a:rPr>
              <a:t>in der Rolle als</a:t>
            </a:r>
            <a:br>
              <a:rPr lang="de-DE" sz="1200" b="1" dirty="0">
                <a:solidFill>
                  <a:schemeClr val="accent2"/>
                </a:solidFill>
              </a:rPr>
            </a:br>
            <a:r>
              <a:rPr lang="de-DE" sz="1200" b="1" dirty="0">
                <a:solidFill>
                  <a:schemeClr val="accent2"/>
                </a:solidFill>
              </a:rPr>
              <a:t>Datenempfänger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24D-4C65-9787-9A6A9079264A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24D-4C65-9787-9A6A9079264A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24D-4C65-9787-9A6A907926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Daten nicht benötigt</c:v>
                </c:pt>
                <c:pt idx="2">
                  <c:v>Daten benötigt &amp; nicht erhalten</c:v>
                </c:pt>
                <c:pt idx="3">
                  <c:v>Daten benötigt &amp; erhalten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 formatCode="0%">
                  <c:v>0.05</c:v>
                </c:pt>
                <c:pt idx="2" formatCode="0%">
                  <c:v>0.62</c:v>
                </c:pt>
                <c:pt idx="3" formatCode="0%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24D-4C65-9787-9A6A907926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57276160"/>
        <c:axId val="257374464"/>
      </c:barChart>
      <c:catAx>
        <c:axId val="2572761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57374464"/>
        <c:crosses val="autoZero"/>
        <c:auto val="1"/>
        <c:lblAlgn val="ctr"/>
        <c:lblOffset val="100"/>
        <c:noMultiLvlLbl val="0"/>
      </c:catAx>
      <c:valAx>
        <c:axId val="257374464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257276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r>
              <a:rPr lang="de-DE" sz="1200" b="1" dirty="0">
                <a:solidFill>
                  <a:schemeClr val="accent2"/>
                </a:solidFill>
              </a:rPr>
              <a:t>in der Rolle als</a:t>
            </a:r>
            <a:br>
              <a:rPr lang="de-DE" sz="1200" b="1" dirty="0">
                <a:solidFill>
                  <a:schemeClr val="accent2"/>
                </a:solidFill>
              </a:rPr>
            </a:br>
            <a:r>
              <a:rPr lang="de-DE" sz="1200" b="1" dirty="0">
                <a:solidFill>
                  <a:schemeClr val="accent2"/>
                </a:solidFill>
              </a:rPr>
              <a:t>Datensender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34B-4569-A84B-B0DC9E1F4EE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34B-4569-A84B-B0DC9E1F4EE6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34B-4569-A84B-B0DC9E1F4EE6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34B-4569-A84B-B0DC9E1F4E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Bereitschaft &amp; Daten nicht geteilt</c:v>
                </c:pt>
                <c:pt idx="1">
                  <c:v>Daten liegen nicht vor</c:v>
                </c:pt>
                <c:pt idx="2">
                  <c:v>keine Bereitschaft</c:v>
                </c:pt>
                <c:pt idx="3">
                  <c:v>Bereitschaft &amp; Daten aktiv geteilt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0.43</c:v>
                </c:pt>
                <c:pt idx="1">
                  <c:v>0.22</c:v>
                </c:pt>
                <c:pt idx="2">
                  <c:v>0.03</c:v>
                </c:pt>
                <c:pt idx="3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B-4569-A84B-B0DC9E1F4E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57419904"/>
        <c:axId val="257630592"/>
      </c:barChart>
      <c:catAx>
        <c:axId val="257419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57630592"/>
        <c:crosses val="autoZero"/>
        <c:auto val="1"/>
        <c:lblAlgn val="ctr"/>
        <c:lblOffset val="100"/>
        <c:noMultiLvlLbl val="0"/>
      </c:catAx>
      <c:valAx>
        <c:axId val="257630592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257419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r>
              <a:rPr lang="de-DE" sz="1200" b="1" dirty="0">
                <a:solidFill>
                  <a:schemeClr val="accent2"/>
                </a:solidFill>
              </a:rPr>
              <a:t>in der Rolle als</a:t>
            </a:r>
            <a:br>
              <a:rPr lang="de-DE" sz="1200" b="1" dirty="0">
                <a:solidFill>
                  <a:schemeClr val="accent2"/>
                </a:solidFill>
              </a:rPr>
            </a:br>
            <a:r>
              <a:rPr lang="de-DE" sz="1200" b="1" dirty="0">
                <a:solidFill>
                  <a:schemeClr val="accent2"/>
                </a:solidFill>
              </a:rPr>
              <a:t>Datenempfänger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24D-4C65-9787-9A6A9079264A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24D-4C65-9787-9A6A9079264A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24D-4C65-9787-9A6A907926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Daten nicht benötigt</c:v>
                </c:pt>
                <c:pt idx="2">
                  <c:v>Daten benötigt &amp; nicht erhalten</c:v>
                </c:pt>
                <c:pt idx="3">
                  <c:v>Daten benötigt &amp; erhalten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 formatCode="0%">
                  <c:v>0.16</c:v>
                </c:pt>
                <c:pt idx="2" formatCode="0%">
                  <c:v>0.56999999999999995</c:v>
                </c:pt>
                <c:pt idx="3" formatCode="0%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24D-4C65-9787-9A6A907926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57860352"/>
        <c:axId val="257868544"/>
      </c:barChart>
      <c:catAx>
        <c:axId val="257860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57868544"/>
        <c:crosses val="autoZero"/>
        <c:auto val="1"/>
        <c:lblAlgn val="ctr"/>
        <c:lblOffset val="100"/>
        <c:noMultiLvlLbl val="0"/>
      </c:catAx>
      <c:valAx>
        <c:axId val="257868544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257860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Prozent Potenzial</c:v>
                </c:pt>
              </c:strCache>
            </c:strRef>
          </c:tx>
          <c:dPt>
            <c:idx val="0"/>
            <c:bubble3D val="0"/>
            <c:spPr>
              <a:solidFill>
                <a:srgbClr val="271F6F"/>
              </a:solidFill>
            </c:spPr>
            <c:extLst>
              <c:ext xmlns:c16="http://schemas.microsoft.com/office/drawing/2014/chart" uri="{C3380CC4-5D6E-409C-BE32-E72D297353CC}">
                <c16:uniqueId val="{00000001-C419-4BF9-9660-F6AA77381828}"/>
              </c:ext>
            </c:extLst>
          </c:dPt>
          <c:dLbls>
            <c:dLbl>
              <c:idx val="0"/>
              <c:layout>
                <c:manualLayout>
                  <c:x val="-0.12661710444167018"/>
                  <c:y val="-2.133884565410779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419-4BF9-9660-F6AA77381828}"/>
                </c:ext>
              </c:extLst>
            </c:dLbl>
            <c:dLbl>
              <c:idx val="1"/>
              <c:layout>
                <c:manualLayout>
                  <c:x val="0.13046642010147"/>
                  <c:y val="-8.267980372714467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419-4BF9-9660-F6AA77381828}"/>
                </c:ext>
              </c:extLst>
            </c:dLbl>
            <c:dLbl>
              <c:idx val="2"/>
              <c:layout>
                <c:manualLayout>
                  <c:x val="7.8334688983734843E-2"/>
                  <c:y val="0.1882433870816477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419-4BF9-9660-F6AA773818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Tabelle1!$A$2:$A$4</c:f>
              <c:strCache>
                <c:ptCount val="3"/>
                <c:pt idx="0">
                  <c:v>Schnittstellen/ Rampe (beinhaltet alle Prozesse an der Rampe und jegliche Schnittstellen der Transportkette)</c:v>
                </c:pt>
                <c:pt idx="1">
                  <c:v>Verkehrswirtschaft/ Telematik (beinhaltet Prozesse auf der Straße und am Fahrzeug)</c:v>
                </c:pt>
                <c:pt idx="2">
                  <c:v>höhere Arbeitszufriedenheit/ New Work (beinhaltet die digitale Umgestaltung des Arbeitsplatzes von Lkw-Fahrern)</c:v>
                </c:pt>
              </c:strCache>
            </c:strRef>
          </c:cat>
          <c:val>
            <c:numRef>
              <c:f>Tabelle1!$B$2:$B$4</c:f>
              <c:numCache>
                <c:formatCode>0%</c:formatCode>
                <c:ptCount val="3"/>
                <c:pt idx="0">
                  <c:v>0.54</c:v>
                </c:pt>
                <c:pt idx="1">
                  <c:v>0.33</c:v>
                </c:pt>
                <c:pt idx="2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419-4BF9-9660-F6AA7738182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r>
              <a:rPr lang="de-DE" sz="1200" b="1" dirty="0">
                <a:solidFill>
                  <a:schemeClr val="accent2"/>
                </a:solidFill>
              </a:rPr>
              <a:t>in der Rolle als</a:t>
            </a:r>
            <a:br>
              <a:rPr lang="de-DE" sz="1200" b="1" dirty="0">
                <a:solidFill>
                  <a:schemeClr val="accent2"/>
                </a:solidFill>
              </a:rPr>
            </a:br>
            <a:r>
              <a:rPr lang="de-DE" sz="1200" b="1" dirty="0">
                <a:solidFill>
                  <a:schemeClr val="accent2"/>
                </a:solidFill>
              </a:rPr>
              <a:t>Datensender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34B-4569-A84B-B0DC9E1F4EE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34B-4569-A84B-B0DC9E1F4EE6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34B-4569-A84B-B0DC9E1F4EE6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34B-4569-A84B-B0DC9E1F4E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Bereitschaft &amp; Daten nicht geteilt</c:v>
                </c:pt>
                <c:pt idx="1">
                  <c:v>Daten liegen nicht vor</c:v>
                </c:pt>
                <c:pt idx="2">
                  <c:v>keine Bereitschaft</c:v>
                </c:pt>
                <c:pt idx="3">
                  <c:v>Bereitschaft &amp; Daten aktiv geteilt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0.35</c:v>
                </c:pt>
                <c:pt idx="1">
                  <c:v>0.41</c:v>
                </c:pt>
                <c:pt idx="2">
                  <c:v>0.05</c:v>
                </c:pt>
                <c:pt idx="3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B-4569-A84B-B0DC9E1F4E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57967232"/>
        <c:axId val="257968768"/>
      </c:barChart>
      <c:catAx>
        <c:axId val="2579672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57968768"/>
        <c:crosses val="autoZero"/>
        <c:auto val="1"/>
        <c:lblAlgn val="ctr"/>
        <c:lblOffset val="100"/>
        <c:noMultiLvlLbl val="0"/>
      </c:catAx>
      <c:valAx>
        <c:axId val="257968768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257967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r>
              <a:rPr lang="de-DE" sz="1200" b="1" dirty="0">
                <a:solidFill>
                  <a:schemeClr val="accent2"/>
                </a:solidFill>
              </a:rPr>
              <a:t>in der Rolle als</a:t>
            </a:r>
            <a:br>
              <a:rPr lang="de-DE" sz="1200" b="1" dirty="0">
                <a:solidFill>
                  <a:schemeClr val="accent2"/>
                </a:solidFill>
              </a:rPr>
            </a:br>
            <a:r>
              <a:rPr lang="de-DE" sz="1200" b="1" dirty="0">
                <a:solidFill>
                  <a:schemeClr val="accent2"/>
                </a:solidFill>
              </a:rPr>
              <a:t>Datenempfänger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24D-4C65-9787-9A6A9079264A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24D-4C65-9787-9A6A9079264A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24D-4C65-9787-9A6A907926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Daten nicht benötigt</c:v>
                </c:pt>
                <c:pt idx="2">
                  <c:v>Daten benötigt &amp; nicht erhalten</c:v>
                </c:pt>
                <c:pt idx="3">
                  <c:v>Daten benötigt &amp; erhalten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 formatCode="0%">
                  <c:v>0.3</c:v>
                </c:pt>
                <c:pt idx="2" formatCode="0%">
                  <c:v>0.56999999999999995</c:v>
                </c:pt>
                <c:pt idx="3" formatCode="0%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24D-4C65-9787-9A6A907926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58055168"/>
        <c:axId val="258063360"/>
      </c:barChart>
      <c:catAx>
        <c:axId val="2580551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58063360"/>
        <c:crosses val="autoZero"/>
        <c:auto val="1"/>
        <c:lblAlgn val="ctr"/>
        <c:lblOffset val="100"/>
        <c:noMultiLvlLbl val="0"/>
      </c:catAx>
      <c:valAx>
        <c:axId val="258063360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258055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rgbClr val="342A9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Tabelle1!$A$2:$A$9</c:f>
              <c:strCache>
                <c:ptCount val="8"/>
                <c:pt idx="0">
                  <c:v>Sonstiges</c:v>
                </c:pt>
                <c:pt idx="1">
                  <c:v>Verringerung des Zeitaufwands bei der Qualitätskontrolle</c:v>
                </c:pt>
                <c:pt idx="2">
                  <c:v>Verringerung des Zeitaufwands durch mehr Warteplätze an der Entladestelle</c:v>
                </c:pt>
                <c:pt idx="3">
                  <c:v>Verringerung des Zeitaufwands und der Beteiligung der Fahrer bei Be-/ Entladung</c:v>
                </c:pt>
                <c:pt idx="4">
                  <c:v>Verbesserung der Transportplanung durch Bedarfsprognosen</c:v>
                </c:pt>
                <c:pt idx="5">
                  <c:v>Verbesserung der Transparenz durch elektronische Lieferinformation</c:v>
                </c:pt>
                <c:pt idx="6">
                  <c:v>Verringerung der Wartezeit durch bessere Kapazitätsplanung an der Endladestation</c:v>
                </c:pt>
                <c:pt idx="7">
                  <c:v>Verringerung der Wartezeit durch effizientes Zeitfenstermanagement</c:v>
                </c:pt>
              </c:strCache>
            </c:strRef>
          </c:cat>
          <c:val>
            <c:numRef>
              <c:f>Tabelle1!$B$2:$B$9</c:f>
              <c:numCache>
                <c:formatCode>0%</c:formatCode>
                <c:ptCount val="8"/>
                <c:pt idx="0">
                  <c:v>0.06</c:v>
                </c:pt>
                <c:pt idx="1">
                  <c:v>0.1</c:v>
                </c:pt>
                <c:pt idx="2">
                  <c:v>0.17</c:v>
                </c:pt>
                <c:pt idx="3">
                  <c:v>0.27</c:v>
                </c:pt>
                <c:pt idx="4">
                  <c:v>0.46</c:v>
                </c:pt>
                <c:pt idx="5">
                  <c:v>0.59</c:v>
                </c:pt>
                <c:pt idx="6">
                  <c:v>0.62</c:v>
                </c:pt>
                <c:pt idx="7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F0-4C57-8942-CA6C532ABC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40426112"/>
        <c:axId val="340461056"/>
      </c:barChart>
      <c:catAx>
        <c:axId val="340426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40461056"/>
        <c:crosses val="autoZero"/>
        <c:auto val="1"/>
        <c:lblAlgn val="ctr"/>
        <c:lblOffset val="100"/>
        <c:noMultiLvlLbl val="0"/>
      </c:catAx>
      <c:valAx>
        <c:axId val="34046105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40426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[Digitalisierung der Transportkette (Antworten).xlsx]pivot_Fahrereinsatz1!PivotTable1</c:name>
    <c:fmtId val="40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dLblPos val="ctr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dLblPos val="ctr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dLblPos val="ctr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/>
      <c:pie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648177980224423"/>
          <c:y val="0.22657972344796409"/>
          <c:w val="0.21827880235529384"/>
          <c:h val="0.370657415125160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0.01262</cdr:x>
      <cdr:y>0.41663</cdr:y>
    </cdr:from>
    <cdr:to>
      <cdr:x>1</cdr:x>
      <cdr:y>0.51528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49993" y="1949844"/>
          <a:ext cx="3910007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r>
            <a:rPr lang="de-DE" sz="1200" dirty="0">
              <a:solidFill>
                <a:schemeClr val="tx1"/>
              </a:solidFill>
              <a:latin typeface="Verdana" pitchFamily="34" charset="0"/>
            </a:rPr>
            <a:t>Es wurde nicht abgefragt, da keine unternehmensindividuelle Maßnahme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0.01262</cdr:x>
      <cdr:y>0.41663</cdr:y>
    </cdr:from>
    <cdr:to>
      <cdr:x>1</cdr:x>
      <cdr:y>0.51528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49993" y="1949844"/>
          <a:ext cx="3910007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r>
            <a:rPr lang="de-DE" sz="1200" dirty="0">
              <a:solidFill>
                <a:schemeClr val="tx1"/>
              </a:solidFill>
              <a:latin typeface="Verdana" pitchFamily="34" charset="0"/>
            </a:rPr>
            <a:t>Es wurde nicht abgefragt, da keine unternehmensindividuelle Maßnahme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0.01262</cdr:x>
      <cdr:y>0.41663</cdr:y>
    </cdr:from>
    <cdr:to>
      <cdr:x>1</cdr:x>
      <cdr:y>0.51528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49993" y="1949844"/>
          <a:ext cx="3910007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r>
            <a:rPr lang="de-DE" sz="1200" dirty="0">
              <a:solidFill>
                <a:schemeClr val="tx1"/>
              </a:solidFill>
              <a:latin typeface="Verdana" pitchFamily="34" charset="0"/>
            </a:rPr>
            <a:t>Es wurde nicht abgefragt, da keine unternehmensindividuelle Maßnahme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0.01262</cdr:x>
      <cdr:y>0.41663</cdr:y>
    </cdr:from>
    <cdr:to>
      <cdr:x>1</cdr:x>
      <cdr:y>0.51528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49993" y="1949844"/>
          <a:ext cx="3910007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r>
            <a:rPr lang="de-DE" sz="1200" dirty="0">
              <a:solidFill>
                <a:schemeClr val="tx1"/>
              </a:solidFill>
              <a:latin typeface="Verdana" pitchFamily="34" charset="0"/>
            </a:rPr>
            <a:t>Es wurde nicht abgefragt, da keine unternehmensindividuelle Maßnahme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334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0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E8BDE24C-A6CA-47F0-AF00-CC8F4C8AD7E7}" type="datetimeFigureOut">
              <a:rPr lang="de-DE"/>
              <a:pPr>
                <a:defRPr/>
              </a:pPr>
              <a:t>06.07.2022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6334476"/>
            <a:ext cx="4301543" cy="3334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2799" y="6334476"/>
            <a:ext cx="4301543" cy="3334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000">
                <a:latin typeface="+mj-lt"/>
                <a:cs typeface="+mn-cs"/>
              </a:defRPr>
            </a:lvl1pPr>
          </a:lstStyle>
          <a:p>
            <a:pPr>
              <a:defRPr/>
            </a:pPr>
            <a:fld id="{B353E3F1-7737-450A-9AA9-53F647F8A1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95752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5096" y="0"/>
            <a:ext cx="4301543" cy="333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latin typeface="+mj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507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40025" y="500063"/>
            <a:ext cx="4446588" cy="2501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3553" y="3105295"/>
            <a:ext cx="7279535" cy="3146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335633"/>
            <a:ext cx="4301543" cy="333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latin typeface="+mj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5096" y="6335633"/>
            <a:ext cx="4301543" cy="333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latin typeface="+mj-lt"/>
                <a:cs typeface="+mn-cs"/>
              </a:defRPr>
            </a:lvl1pPr>
          </a:lstStyle>
          <a:p>
            <a:pPr>
              <a:defRPr/>
            </a:pPr>
            <a:fld id="{0308928C-DF3A-4555-ACAD-4449842468E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85022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2676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3190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2225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5040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4637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88402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714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74176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60766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75178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4688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1525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22866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80102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13233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91683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19494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2555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52092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38435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67714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6495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27589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66459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78383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91251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70136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24811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0745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57514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69870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08898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3728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48095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05484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12767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76543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38170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17213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2555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779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5482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5312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919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3073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8928C-DF3A-4555-ACAD-4449842468E4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0036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4"/>
          </p:nvPr>
        </p:nvSpPr>
        <p:spPr>
          <a:xfrm>
            <a:off x="624418" y="1928802"/>
            <a:ext cx="7662333" cy="941382"/>
          </a:xfrm>
        </p:spPr>
        <p:txBody>
          <a:bodyPr/>
          <a:lstStyle>
            <a:lvl1pPr marL="0" indent="0">
              <a:buNone/>
              <a:defRPr sz="32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624417" y="3140081"/>
            <a:ext cx="6424083" cy="1074737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342A94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15"/>
          </p:nvPr>
        </p:nvSpPr>
        <p:spPr>
          <a:xfrm>
            <a:off x="10200456" y="6443664"/>
            <a:ext cx="136712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FA525D61-BE03-4C3D-9D04-9FF6D86068A4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8" name="Datumsplatzhalter 13"/>
          <p:cNvSpPr>
            <a:spLocks noGrp="1"/>
          </p:cNvSpPr>
          <p:nvPr>
            <p:ph type="dt" sz="half" idx="16"/>
          </p:nvPr>
        </p:nvSpPr>
        <p:spPr>
          <a:xfrm>
            <a:off x="624418" y="6443664"/>
            <a:ext cx="143913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9" name="Fußzeilenplatzhalter 14"/>
          <p:cNvSpPr>
            <a:spLocks noGrp="1"/>
          </p:cNvSpPr>
          <p:nvPr>
            <p:ph type="ftr" sz="quarter" idx="17"/>
          </p:nvPr>
        </p:nvSpPr>
        <p:spPr>
          <a:xfrm>
            <a:off x="2207568" y="6443664"/>
            <a:ext cx="784887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896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VL -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15"/>
          <p:cNvSpPr>
            <a:spLocks noGrp="1"/>
          </p:cNvSpPr>
          <p:nvPr>
            <p:ph type="sldNum" sz="quarter" idx="10"/>
          </p:nvPr>
        </p:nvSpPr>
        <p:spPr>
          <a:xfrm>
            <a:off x="10200456" y="6443664"/>
            <a:ext cx="136712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4" name="Datumsplatzhalter 19"/>
          <p:cNvSpPr>
            <a:spLocks noGrp="1"/>
          </p:cNvSpPr>
          <p:nvPr>
            <p:ph type="dt" sz="half" idx="11"/>
          </p:nvPr>
        </p:nvSpPr>
        <p:spPr>
          <a:xfrm>
            <a:off x="624418" y="6443664"/>
            <a:ext cx="143913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5" name="Fußzeilenplatzhalter 20"/>
          <p:cNvSpPr>
            <a:spLocks noGrp="1"/>
          </p:cNvSpPr>
          <p:nvPr>
            <p:ph type="ftr" sz="quarter" idx="12"/>
          </p:nvPr>
        </p:nvSpPr>
        <p:spPr>
          <a:xfrm>
            <a:off x="2207568" y="6443664"/>
            <a:ext cx="784887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6" name="Titel 45">
            <a:extLst>
              <a:ext uri="{FF2B5EF4-FFF2-40B4-BE49-F238E27FC236}">
                <a16:creationId xmlns:a16="http://schemas.microsoft.com/office/drawing/2014/main" id="{B9BED42A-6E90-D542-8822-18F71FD46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549847"/>
            <a:ext cx="8640233" cy="28733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623888" y="1774800"/>
            <a:ext cx="10944225" cy="4176000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70275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Bilder Kacheln /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Foliennummernplatzhalter 15"/>
          <p:cNvSpPr>
            <a:spLocks noGrp="1"/>
          </p:cNvSpPr>
          <p:nvPr>
            <p:ph type="sldNum" sz="quarter" idx="22"/>
          </p:nvPr>
        </p:nvSpPr>
        <p:spPr>
          <a:xfrm>
            <a:off x="10200456" y="6443664"/>
            <a:ext cx="136712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E77D2A24-34A5-412B-944E-AB3F17A2A89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Datumsplatzhalter 19"/>
          <p:cNvSpPr>
            <a:spLocks noGrp="1"/>
          </p:cNvSpPr>
          <p:nvPr>
            <p:ph type="dt" sz="half" idx="23"/>
          </p:nvPr>
        </p:nvSpPr>
        <p:spPr>
          <a:xfrm>
            <a:off x="624418" y="6443664"/>
            <a:ext cx="143913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2" name="Fußzeilenplatzhalter 20"/>
          <p:cNvSpPr>
            <a:spLocks noGrp="1"/>
          </p:cNvSpPr>
          <p:nvPr>
            <p:ph type="ftr" sz="quarter" idx="24"/>
          </p:nvPr>
        </p:nvSpPr>
        <p:spPr>
          <a:xfrm>
            <a:off x="2207568" y="6443664"/>
            <a:ext cx="784887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sp>
        <p:nvSpPr>
          <p:cNvPr id="42" name="Bildplatzhalter 7">
            <a:extLst>
              <a:ext uri="{FF2B5EF4-FFF2-40B4-BE49-F238E27FC236}">
                <a16:creationId xmlns:a16="http://schemas.microsoft.com/office/drawing/2014/main" id="{68B12084-DFA3-944C-83AE-54D6C0981E6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3998" y="1772815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4" name="Bildplatzhalter 7">
            <a:extLst>
              <a:ext uri="{FF2B5EF4-FFF2-40B4-BE49-F238E27FC236}">
                <a16:creationId xmlns:a16="http://schemas.microsoft.com/office/drawing/2014/main" id="{8DA596E4-6365-754F-931F-6949682E6C54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623998" y="3935963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7" name="Bildplatzhalter 7">
            <a:extLst>
              <a:ext uri="{FF2B5EF4-FFF2-40B4-BE49-F238E27FC236}">
                <a16:creationId xmlns:a16="http://schemas.microsoft.com/office/drawing/2014/main" id="{FE4D480F-27B4-E149-92BD-D752A1846BD6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2841494" y="1772815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8" name="Bildplatzhalter 7">
            <a:extLst>
              <a:ext uri="{FF2B5EF4-FFF2-40B4-BE49-F238E27FC236}">
                <a16:creationId xmlns:a16="http://schemas.microsoft.com/office/drawing/2014/main" id="{DD25C207-7F41-6148-A428-5C0A16E47D6B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2841494" y="3935963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9" name="Bildplatzhalter 7">
            <a:extLst>
              <a:ext uri="{FF2B5EF4-FFF2-40B4-BE49-F238E27FC236}">
                <a16:creationId xmlns:a16="http://schemas.microsoft.com/office/drawing/2014/main" id="{29C1AE75-5B0C-1847-8E79-F2DB0009A712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5058990" y="1772815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0" name="Bildplatzhalter 7">
            <a:extLst>
              <a:ext uri="{FF2B5EF4-FFF2-40B4-BE49-F238E27FC236}">
                <a16:creationId xmlns:a16="http://schemas.microsoft.com/office/drawing/2014/main" id="{852E96C1-6961-0A49-A43E-CAA1FDA1F8CE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5058990" y="3935963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1" name="Bildplatzhalter 7">
            <a:extLst>
              <a:ext uri="{FF2B5EF4-FFF2-40B4-BE49-F238E27FC236}">
                <a16:creationId xmlns:a16="http://schemas.microsoft.com/office/drawing/2014/main" id="{F6A49F0C-2A7F-7C48-BD22-05DCBC39A353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7276486" y="1772815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2" name="Bildplatzhalter 7">
            <a:extLst>
              <a:ext uri="{FF2B5EF4-FFF2-40B4-BE49-F238E27FC236}">
                <a16:creationId xmlns:a16="http://schemas.microsoft.com/office/drawing/2014/main" id="{19AFA016-66C4-E948-AE1E-FE909A962228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7276486" y="3935963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3" name="Bildplatzhalter 7">
            <a:extLst>
              <a:ext uri="{FF2B5EF4-FFF2-40B4-BE49-F238E27FC236}">
                <a16:creationId xmlns:a16="http://schemas.microsoft.com/office/drawing/2014/main" id="{925E6743-3D3E-E64B-AE53-E5D810B264FE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9493984" y="1772815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4" name="Bildplatzhalter 7">
            <a:extLst>
              <a:ext uri="{FF2B5EF4-FFF2-40B4-BE49-F238E27FC236}">
                <a16:creationId xmlns:a16="http://schemas.microsoft.com/office/drawing/2014/main" id="{2B86F239-2498-644F-AF53-D03B0AB370CA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9493984" y="3935963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478410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Bilder + Text Kache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Foliennummernplatzhalter 15"/>
          <p:cNvSpPr>
            <a:spLocks noGrp="1"/>
          </p:cNvSpPr>
          <p:nvPr>
            <p:ph type="sldNum" sz="quarter" idx="22"/>
          </p:nvPr>
        </p:nvSpPr>
        <p:spPr>
          <a:xfrm>
            <a:off x="10200456" y="6443664"/>
            <a:ext cx="136712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E77D2A24-34A5-412B-944E-AB3F17A2A89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Datumsplatzhalter 19"/>
          <p:cNvSpPr>
            <a:spLocks noGrp="1"/>
          </p:cNvSpPr>
          <p:nvPr>
            <p:ph type="dt" sz="half" idx="23"/>
          </p:nvPr>
        </p:nvSpPr>
        <p:spPr>
          <a:xfrm>
            <a:off x="624418" y="6443664"/>
            <a:ext cx="143913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2" name="Fußzeilenplatzhalter 20"/>
          <p:cNvSpPr>
            <a:spLocks noGrp="1"/>
          </p:cNvSpPr>
          <p:nvPr>
            <p:ph type="ftr" sz="quarter" idx="24"/>
          </p:nvPr>
        </p:nvSpPr>
        <p:spPr>
          <a:xfrm>
            <a:off x="2207568" y="6443664"/>
            <a:ext cx="784887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sp>
        <p:nvSpPr>
          <p:cNvPr id="42" name="Bildplatzhalter 7">
            <a:extLst>
              <a:ext uri="{FF2B5EF4-FFF2-40B4-BE49-F238E27FC236}">
                <a16:creationId xmlns:a16="http://schemas.microsoft.com/office/drawing/2014/main" id="{68B12084-DFA3-944C-83AE-54D6C0981E6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3998" y="1772815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8" name="Bildplatzhalter 7">
            <a:extLst>
              <a:ext uri="{FF2B5EF4-FFF2-40B4-BE49-F238E27FC236}">
                <a16:creationId xmlns:a16="http://schemas.microsoft.com/office/drawing/2014/main" id="{DD25C207-7F41-6148-A428-5C0A16E47D6B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2841494" y="3935963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9" name="Bildplatzhalter 7">
            <a:extLst>
              <a:ext uri="{FF2B5EF4-FFF2-40B4-BE49-F238E27FC236}">
                <a16:creationId xmlns:a16="http://schemas.microsoft.com/office/drawing/2014/main" id="{29C1AE75-5B0C-1847-8E79-F2DB0009A712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5058990" y="1772815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2" name="Bildplatzhalter 7">
            <a:extLst>
              <a:ext uri="{FF2B5EF4-FFF2-40B4-BE49-F238E27FC236}">
                <a16:creationId xmlns:a16="http://schemas.microsoft.com/office/drawing/2014/main" id="{19AFA016-66C4-E948-AE1E-FE909A962228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7276486" y="3935963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3" name="Bildplatzhalter 7">
            <a:extLst>
              <a:ext uri="{FF2B5EF4-FFF2-40B4-BE49-F238E27FC236}">
                <a16:creationId xmlns:a16="http://schemas.microsoft.com/office/drawing/2014/main" id="{925E6743-3D3E-E64B-AE53-E5D810B264FE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9493984" y="1772815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84B9B5EF-25E1-3449-A5AA-C212C0BB02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41494" y="1773238"/>
            <a:ext cx="2073598" cy="2015576"/>
          </a:xfrm>
          <a:solidFill>
            <a:schemeClr val="accent3"/>
          </a:solidFill>
        </p:spPr>
        <p:txBody>
          <a:bodyPr/>
          <a:lstStyle>
            <a:lvl1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8" name="Textplatzhalter 11">
            <a:extLst>
              <a:ext uri="{FF2B5EF4-FFF2-40B4-BE49-F238E27FC236}">
                <a16:creationId xmlns:a16="http://schemas.microsoft.com/office/drawing/2014/main" id="{62EB4BEF-4518-0640-9ED5-F2D3EB1723DB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623998" y="3935963"/>
            <a:ext cx="2073598" cy="2015576"/>
          </a:xfrm>
          <a:solidFill>
            <a:schemeClr val="accent3"/>
          </a:solidFill>
        </p:spPr>
        <p:txBody>
          <a:bodyPr/>
          <a:lstStyle>
            <a:lvl1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9" name="Textplatzhalter 11">
            <a:extLst>
              <a:ext uri="{FF2B5EF4-FFF2-40B4-BE49-F238E27FC236}">
                <a16:creationId xmlns:a16="http://schemas.microsoft.com/office/drawing/2014/main" id="{8CC03D2F-6526-0543-A4BD-D130A615F649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5058992" y="3935963"/>
            <a:ext cx="2073598" cy="2015576"/>
          </a:xfrm>
          <a:solidFill>
            <a:schemeClr val="accent3"/>
          </a:solidFill>
        </p:spPr>
        <p:txBody>
          <a:bodyPr/>
          <a:lstStyle>
            <a:lvl1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0" name="Textplatzhalter 11">
            <a:extLst>
              <a:ext uri="{FF2B5EF4-FFF2-40B4-BE49-F238E27FC236}">
                <a16:creationId xmlns:a16="http://schemas.microsoft.com/office/drawing/2014/main" id="{1F3F56E3-5D9E-BE44-8CF0-8FCF5D4FF5D4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7276484" y="1772815"/>
            <a:ext cx="2073598" cy="2015576"/>
          </a:xfrm>
          <a:solidFill>
            <a:schemeClr val="accent3"/>
          </a:solidFill>
        </p:spPr>
        <p:txBody>
          <a:bodyPr/>
          <a:lstStyle>
            <a:lvl1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1" name="Textplatzhalter 11">
            <a:extLst>
              <a:ext uri="{FF2B5EF4-FFF2-40B4-BE49-F238E27FC236}">
                <a16:creationId xmlns:a16="http://schemas.microsoft.com/office/drawing/2014/main" id="{1328A6DB-B773-3F43-9CC4-4E1026CF90FA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9493986" y="3935963"/>
            <a:ext cx="2073598" cy="2015576"/>
          </a:xfrm>
          <a:solidFill>
            <a:schemeClr val="accent3"/>
          </a:solidFill>
        </p:spPr>
        <p:txBody>
          <a:bodyPr/>
          <a:lstStyle>
            <a:lvl1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670082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VL - Bilder Kacheln /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Foliennummernplatzhalter 15"/>
          <p:cNvSpPr>
            <a:spLocks noGrp="1"/>
          </p:cNvSpPr>
          <p:nvPr>
            <p:ph type="sldNum" sz="quarter" idx="22"/>
          </p:nvPr>
        </p:nvSpPr>
        <p:spPr>
          <a:xfrm>
            <a:off x="10200456" y="6443664"/>
            <a:ext cx="136712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E77D2A24-34A5-412B-944E-AB3F17A2A89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Datumsplatzhalter 19"/>
          <p:cNvSpPr>
            <a:spLocks noGrp="1"/>
          </p:cNvSpPr>
          <p:nvPr>
            <p:ph type="dt" sz="half" idx="23"/>
          </p:nvPr>
        </p:nvSpPr>
        <p:spPr>
          <a:xfrm>
            <a:off x="624418" y="6443664"/>
            <a:ext cx="143913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2" name="Fußzeilenplatzhalter 20"/>
          <p:cNvSpPr>
            <a:spLocks noGrp="1"/>
          </p:cNvSpPr>
          <p:nvPr>
            <p:ph type="ftr" sz="quarter" idx="24"/>
          </p:nvPr>
        </p:nvSpPr>
        <p:spPr>
          <a:xfrm>
            <a:off x="2207568" y="6443664"/>
            <a:ext cx="784887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sp>
        <p:nvSpPr>
          <p:cNvPr id="42" name="Bildplatzhalter 7">
            <a:extLst>
              <a:ext uri="{FF2B5EF4-FFF2-40B4-BE49-F238E27FC236}">
                <a16:creationId xmlns:a16="http://schemas.microsoft.com/office/drawing/2014/main" id="{68B12084-DFA3-944C-83AE-54D6C0981E6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3998" y="1772815"/>
            <a:ext cx="2628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4" name="Bildplatzhalter 7">
            <a:extLst>
              <a:ext uri="{FF2B5EF4-FFF2-40B4-BE49-F238E27FC236}">
                <a16:creationId xmlns:a16="http://schemas.microsoft.com/office/drawing/2014/main" id="{8DA596E4-6365-754F-931F-6949682E6C54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623998" y="3935963"/>
            <a:ext cx="2628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7" name="Bildplatzhalter 7">
            <a:extLst>
              <a:ext uri="{FF2B5EF4-FFF2-40B4-BE49-F238E27FC236}">
                <a16:creationId xmlns:a16="http://schemas.microsoft.com/office/drawing/2014/main" id="{FE4D480F-27B4-E149-92BD-D752A1846BD6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3391704" y="1772815"/>
            <a:ext cx="2628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8" name="Bildplatzhalter 7">
            <a:extLst>
              <a:ext uri="{FF2B5EF4-FFF2-40B4-BE49-F238E27FC236}">
                <a16:creationId xmlns:a16="http://schemas.microsoft.com/office/drawing/2014/main" id="{DD25C207-7F41-6148-A428-5C0A16E47D6B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3391704" y="3935963"/>
            <a:ext cx="2628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9" name="Bildplatzhalter 7">
            <a:extLst>
              <a:ext uri="{FF2B5EF4-FFF2-40B4-BE49-F238E27FC236}">
                <a16:creationId xmlns:a16="http://schemas.microsoft.com/office/drawing/2014/main" id="{29C1AE75-5B0C-1847-8E79-F2DB0009A712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6167688" y="1772815"/>
            <a:ext cx="2628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0" name="Bildplatzhalter 7">
            <a:extLst>
              <a:ext uri="{FF2B5EF4-FFF2-40B4-BE49-F238E27FC236}">
                <a16:creationId xmlns:a16="http://schemas.microsoft.com/office/drawing/2014/main" id="{852E96C1-6961-0A49-A43E-CAA1FDA1F8CE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6167688" y="3935963"/>
            <a:ext cx="2628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1" name="Bildplatzhalter 7">
            <a:extLst>
              <a:ext uri="{FF2B5EF4-FFF2-40B4-BE49-F238E27FC236}">
                <a16:creationId xmlns:a16="http://schemas.microsoft.com/office/drawing/2014/main" id="{F6A49F0C-2A7F-7C48-BD22-05DCBC39A353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8939584" y="1772815"/>
            <a:ext cx="2628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2" name="Bildplatzhalter 7">
            <a:extLst>
              <a:ext uri="{FF2B5EF4-FFF2-40B4-BE49-F238E27FC236}">
                <a16:creationId xmlns:a16="http://schemas.microsoft.com/office/drawing/2014/main" id="{19AFA016-66C4-E948-AE1E-FE909A962228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8939584" y="3935963"/>
            <a:ext cx="2628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635649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Bilder Kacheln /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Foliennummernplatzhalter 15"/>
          <p:cNvSpPr>
            <a:spLocks noGrp="1"/>
          </p:cNvSpPr>
          <p:nvPr>
            <p:ph type="sldNum" sz="quarter" idx="22"/>
          </p:nvPr>
        </p:nvSpPr>
        <p:spPr>
          <a:xfrm>
            <a:off x="10200456" y="6443664"/>
            <a:ext cx="136712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E77D2A24-34A5-412B-944E-AB3F17A2A89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Datumsplatzhalter 19"/>
          <p:cNvSpPr>
            <a:spLocks noGrp="1"/>
          </p:cNvSpPr>
          <p:nvPr>
            <p:ph type="dt" sz="half" idx="23"/>
          </p:nvPr>
        </p:nvSpPr>
        <p:spPr>
          <a:xfrm>
            <a:off x="624418" y="6443664"/>
            <a:ext cx="143913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2" name="Fußzeilenplatzhalter 20"/>
          <p:cNvSpPr>
            <a:spLocks noGrp="1"/>
          </p:cNvSpPr>
          <p:nvPr>
            <p:ph type="ftr" sz="quarter" idx="24"/>
          </p:nvPr>
        </p:nvSpPr>
        <p:spPr>
          <a:xfrm>
            <a:off x="2207568" y="6443664"/>
            <a:ext cx="784887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2000" y="1772816"/>
            <a:ext cx="2628000" cy="2016000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5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395992" y="1772816"/>
            <a:ext cx="2628000" cy="2016000"/>
          </a:xfrm>
          <a:solidFill>
            <a:schemeClr val="accent3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6168008" y="1772816"/>
            <a:ext cx="2628000" cy="2016000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8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3395992" y="3933056"/>
            <a:ext cx="2628000" cy="2016000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9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8940608" y="3933056"/>
            <a:ext cx="2628000" cy="2016000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0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8940608" y="1772816"/>
            <a:ext cx="2628000" cy="2016000"/>
          </a:xfrm>
          <a:solidFill>
            <a:schemeClr val="accent3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1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623392" y="3933056"/>
            <a:ext cx="2628000" cy="2016000"/>
          </a:xfrm>
          <a:solidFill>
            <a:schemeClr val="accent3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2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6168008" y="3933056"/>
            <a:ext cx="2628000" cy="2016000"/>
          </a:xfrm>
          <a:solidFill>
            <a:schemeClr val="accent3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248997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Bilder Kacheln /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Foliennummernplatzhalter 15"/>
          <p:cNvSpPr>
            <a:spLocks noGrp="1"/>
          </p:cNvSpPr>
          <p:nvPr>
            <p:ph type="sldNum" sz="quarter" idx="22"/>
          </p:nvPr>
        </p:nvSpPr>
        <p:spPr>
          <a:xfrm>
            <a:off x="10200456" y="6443664"/>
            <a:ext cx="136712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E77D2A24-34A5-412B-944E-AB3F17A2A89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Datumsplatzhalter 19"/>
          <p:cNvSpPr>
            <a:spLocks noGrp="1"/>
          </p:cNvSpPr>
          <p:nvPr>
            <p:ph type="dt" sz="half" idx="23"/>
          </p:nvPr>
        </p:nvSpPr>
        <p:spPr>
          <a:xfrm>
            <a:off x="624418" y="6443664"/>
            <a:ext cx="143913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2" name="Fußzeilenplatzhalter 20"/>
          <p:cNvSpPr>
            <a:spLocks noGrp="1"/>
          </p:cNvSpPr>
          <p:nvPr>
            <p:ph type="ftr" sz="quarter" idx="24"/>
          </p:nvPr>
        </p:nvSpPr>
        <p:spPr>
          <a:xfrm>
            <a:off x="2207568" y="6443664"/>
            <a:ext cx="784887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sp>
        <p:nvSpPr>
          <p:cNvPr id="42" name="Bildplatzhalter 7">
            <a:extLst>
              <a:ext uri="{FF2B5EF4-FFF2-40B4-BE49-F238E27FC236}">
                <a16:creationId xmlns:a16="http://schemas.microsoft.com/office/drawing/2014/main" id="{68B12084-DFA3-944C-83AE-54D6C0981E6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3998" y="1772815"/>
            <a:ext cx="3549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4" name="Bildplatzhalter 7">
            <a:extLst>
              <a:ext uri="{FF2B5EF4-FFF2-40B4-BE49-F238E27FC236}">
                <a16:creationId xmlns:a16="http://schemas.microsoft.com/office/drawing/2014/main" id="{8DA596E4-6365-754F-931F-6949682E6C54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623998" y="3935963"/>
            <a:ext cx="3549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7" name="Bildplatzhalter 7">
            <a:extLst>
              <a:ext uri="{FF2B5EF4-FFF2-40B4-BE49-F238E27FC236}">
                <a16:creationId xmlns:a16="http://schemas.microsoft.com/office/drawing/2014/main" id="{FE4D480F-27B4-E149-92BD-D752A1846BD6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4320991" y="1772815"/>
            <a:ext cx="3549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8" name="Bildplatzhalter 7">
            <a:extLst>
              <a:ext uri="{FF2B5EF4-FFF2-40B4-BE49-F238E27FC236}">
                <a16:creationId xmlns:a16="http://schemas.microsoft.com/office/drawing/2014/main" id="{DD25C207-7F41-6148-A428-5C0A16E47D6B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4320991" y="3935963"/>
            <a:ext cx="3549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9" name="Bildplatzhalter 7">
            <a:extLst>
              <a:ext uri="{FF2B5EF4-FFF2-40B4-BE49-F238E27FC236}">
                <a16:creationId xmlns:a16="http://schemas.microsoft.com/office/drawing/2014/main" id="{29C1AE75-5B0C-1847-8E79-F2DB0009A712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8017984" y="1772815"/>
            <a:ext cx="3549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0" name="Bildplatzhalter 7">
            <a:extLst>
              <a:ext uri="{FF2B5EF4-FFF2-40B4-BE49-F238E27FC236}">
                <a16:creationId xmlns:a16="http://schemas.microsoft.com/office/drawing/2014/main" id="{852E96C1-6961-0A49-A43E-CAA1FDA1F8CE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8017984" y="3935963"/>
            <a:ext cx="3549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79250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VL - Bilder Kacheln /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Foliennummernplatzhalter 15"/>
          <p:cNvSpPr>
            <a:spLocks noGrp="1"/>
          </p:cNvSpPr>
          <p:nvPr>
            <p:ph type="sldNum" sz="quarter" idx="22"/>
          </p:nvPr>
        </p:nvSpPr>
        <p:spPr>
          <a:xfrm>
            <a:off x="10200456" y="6443664"/>
            <a:ext cx="136712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E77D2A24-34A5-412B-944E-AB3F17A2A89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Datumsplatzhalter 19"/>
          <p:cNvSpPr>
            <a:spLocks noGrp="1"/>
          </p:cNvSpPr>
          <p:nvPr>
            <p:ph type="dt" sz="half" idx="23"/>
          </p:nvPr>
        </p:nvSpPr>
        <p:spPr>
          <a:xfrm>
            <a:off x="624418" y="6443664"/>
            <a:ext cx="143913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2" name="Fußzeilenplatzhalter 20"/>
          <p:cNvSpPr>
            <a:spLocks noGrp="1"/>
          </p:cNvSpPr>
          <p:nvPr>
            <p:ph type="ftr" sz="quarter" idx="24"/>
          </p:nvPr>
        </p:nvSpPr>
        <p:spPr>
          <a:xfrm>
            <a:off x="2207568" y="6443664"/>
            <a:ext cx="784887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2000" y="1772816"/>
            <a:ext cx="3564000" cy="2016000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4309200" y="1772816"/>
            <a:ext cx="3564000" cy="2016000"/>
          </a:xfrm>
          <a:solidFill>
            <a:schemeClr val="accent3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5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8010000" y="1772816"/>
            <a:ext cx="3564000" cy="2016000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4309200" y="3924000"/>
            <a:ext cx="3564000" cy="2016000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8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8010000" y="3924000"/>
            <a:ext cx="3564000" cy="2016000"/>
          </a:xfrm>
          <a:solidFill>
            <a:schemeClr val="accent3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9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612000" y="3924000"/>
            <a:ext cx="3564000" cy="2016000"/>
          </a:xfrm>
          <a:solidFill>
            <a:schemeClr val="accent3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389887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Bilder Kacheln /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Foliennummernplatzhalter 15"/>
          <p:cNvSpPr>
            <a:spLocks noGrp="1"/>
          </p:cNvSpPr>
          <p:nvPr>
            <p:ph type="sldNum" sz="quarter" idx="22"/>
          </p:nvPr>
        </p:nvSpPr>
        <p:spPr>
          <a:xfrm>
            <a:off x="10200456" y="6443664"/>
            <a:ext cx="136712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E77D2A24-34A5-412B-944E-AB3F17A2A89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Datumsplatzhalter 19"/>
          <p:cNvSpPr>
            <a:spLocks noGrp="1"/>
          </p:cNvSpPr>
          <p:nvPr>
            <p:ph type="dt" sz="half" idx="23"/>
          </p:nvPr>
        </p:nvSpPr>
        <p:spPr>
          <a:xfrm>
            <a:off x="624418" y="6443664"/>
            <a:ext cx="143913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2" name="Fußzeilenplatzhalter 20"/>
          <p:cNvSpPr>
            <a:spLocks noGrp="1"/>
          </p:cNvSpPr>
          <p:nvPr>
            <p:ph type="ftr" sz="quarter" idx="24"/>
          </p:nvPr>
        </p:nvSpPr>
        <p:spPr>
          <a:xfrm>
            <a:off x="2207568" y="6443664"/>
            <a:ext cx="784887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sp>
        <p:nvSpPr>
          <p:cNvPr id="42" name="Bildplatzhalter 7">
            <a:extLst>
              <a:ext uri="{FF2B5EF4-FFF2-40B4-BE49-F238E27FC236}">
                <a16:creationId xmlns:a16="http://schemas.microsoft.com/office/drawing/2014/main" id="{68B12084-DFA3-944C-83AE-54D6C0981E6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3998" y="1772815"/>
            <a:ext cx="5400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4" name="Bildplatzhalter 7">
            <a:extLst>
              <a:ext uri="{FF2B5EF4-FFF2-40B4-BE49-F238E27FC236}">
                <a16:creationId xmlns:a16="http://schemas.microsoft.com/office/drawing/2014/main" id="{8DA596E4-6365-754F-931F-6949682E6C54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623998" y="3935963"/>
            <a:ext cx="5400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7" name="Bildplatzhalter 7">
            <a:extLst>
              <a:ext uri="{FF2B5EF4-FFF2-40B4-BE49-F238E27FC236}">
                <a16:creationId xmlns:a16="http://schemas.microsoft.com/office/drawing/2014/main" id="{FE4D480F-27B4-E149-92BD-D752A1846BD6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6167928" y="1772815"/>
            <a:ext cx="5400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8" name="Bildplatzhalter 7">
            <a:extLst>
              <a:ext uri="{FF2B5EF4-FFF2-40B4-BE49-F238E27FC236}">
                <a16:creationId xmlns:a16="http://schemas.microsoft.com/office/drawing/2014/main" id="{DD25C207-7F41-6148-A428-5C0A16E47D6B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167928" y="3935963"/>
            <a:ext cx="5400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332609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4"/>
          </p:nvPr>
        </p:nvSpPr>
        <p:spPr>
          <a:xfrm>
            <a:off x="624418" y="1928802"/>
            <a:ext cx="7662333" cy="941382"/>
          </a:xfrm>
        </p:spPr>
        <p:txBody>
          <a:bodyPr/>
          <a:lstStyle>
            <a:lvl1pPr marL="0" indent="0">
              <a:buNone/>
              <a:defRPr sz="32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624417" y="3140081"/>
            <a:ext cx="6424083" cy="1074737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342A94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FA525D61-BE03-4C3D-9D04-9FF6D86068A4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8" name="Datumsplatzhalter 1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9" name="Fußzeilenplatzhalter 1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3157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Text_4sp + 2 Bilder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6"/>
          </p:nvPr>
        </p:nvSpPr>
        <p:spPr>
          <a:xfrm>
            <a:off x="624417" y="1773238"/>
            <a:ext cx="10943167" cy="1439862"/>
          </a:xfrm>
        </p:spPr>
        <p:txBody>
          <a:bodyPr/>
          <a:lstStyle>
            <a:lvl1pPr>
              <a:spcAft>
                <a:spcPts val="600"/>
              </a:spcAft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Aft>
                <a:spcPts val="600"/>
              </a:spcAft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spcAft>
                <a:spcPts val="600"/>
              </a:spcAft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7"/>
          </p:nvPr>
        </p:nvSpPr>
        <p:spPr>
          <a:xfrm>
            <a:off x="624417" y="3933825"/>
            <a:ext cx="5376333" cy="2016125"/>
          </a:xfrm>
        </p:spPr>
        <p:txBody>
          <a:bodyPr rtlCol="0">
            <a:normAutofit/>
          </a:bodyPr>
          <a:lstStyle>
            <a:lvl1pPr>
              <a:defRPr>
                <a:solidFill>
                  <a:srgbClr val="342A94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5" name="Bildplatzhalter 13"/>
          <p:cNvSpPr>
            <a:spLocks noGrp="1"/>
          </p:cNvSpPr>
          <p:nvPr>
            <p:ph type="pic" sz="quarter" idx="18"/>
          </p:nvPr>
        </p:nvSpPr>
        <p:spPr>
          <a:xfrm>
            <a:off x="6191251" y="3933826"/>
            <a:ext cx="5376333" cy="2016125"/>
          </a:xfr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Foliennummernplatzhalter 1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D6D32C21-1C59-473C-9180-25DCA379985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Datumsplatzhalter 19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8" name="Fußzeilenplatzhalter 20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6705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Text_4sp + 2 Bilder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6"/>
          </p:nvPr>
        </p:nvSpPr>
        <p:spPr>
          <a:xfrm>
            <a:off x="624417" y="1773238"/>
            <a:ext cx="10943167" cy="1439862"/>
          </a:xfrm>
        </p:spPr>
        <p:txBody>
          <a:bodyPr/>
          <a:lstStyle>
            <a:lvl1pPr>
              <a:spcAft>
                <a:spcPts val="600"/>
              </a:spcAft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Aft>
                <a:spcPts val="600"/>
              </a:spcAft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spcAft>
                <a:spcPts val="600"/>
              </a:spcAft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7"/>
          </p:nvPr>
        </p:nvSpPr>
        <p:spPr>
          <a:xfrm>
            <a:off x="624417" y="3933825"/>
            <a:ext cx="5376333" cy="2016125"/>
          </a:xfrm>
        </p:spPr>
        <p:txBody>
          <a:bodyPr rtlCol="0">
            <a:normAutofit/>
          </a:bodyPr>
          <a:lstStyle>
            <a:lvl1pPr>
              <a:defRPr>
                <a:solidFill>
                  <a:srgbClr val="342A94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5" name="Bildplatzhalter 13"/>
          <p:cNvSpPr>
            <a:spLocks noGrp="1"/>
          </p:cNvSpPr>
          <p:nvPr>
            <p:ph type="pic" sz="quarter" idx="18"/>
          </p:nvPr>
        </p:nvSpPr>
        <p:spPr>
          <a:xfrm>
            <a:off x="6191251" y="3933826"/>
            <a:ext cx="5376333" cy="2016125"/>
          </a:xfr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Foliennummernplatzhalter 15"/>
          <p:cNvSpPr>
            <a:spLocks noGrp="1"/>
          </p:cNvSpPr>
          <p:nvPr>
            <p:ph type="sldNum" sz="quarter" idx="19"/>
          </p:nvPr>
        </p:nvSpPr>
        <p:spPr>
          <a:xfrm>
            <a:off x="10200456" y="6443664"/>
            <a:ext cx="136712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D6D32C21-1C59-473C-9180-25DCA379985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Datumsplatzhalter 19"/>
          <p:cNvSpPr>
            <a:spLocks noGrp="1"/>
          </p:cNvSpPr>
          <p:nvPr>
            <p:ph type="dt" sz="half" idx="20"/>
          </p:nvPr>
        </p:nvSpPr>
        <p:spPr>
          <a:xfrm>
            <a:off x="624418" y="6443664"/>
            <a:ext cx="143913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8" name="Fußzeilenplatzhalter 20"/>
          <p:cNvSpPr>
            <a:spLocks noGrp="1"/>
          </p:cNvSpPr>
          <p:nvPr>
            <p:ph type="ftr" sz="quarter" idx="21"/>
          </p:nvPr>
        </p:nvSpPr>
        <p:spPr>
          <a:xfrm>
            <a:off x="2207568" y="6443664"/>
            <a:ext cx="784887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32507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2 Spalten Bild; 2 Spalte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11"/>
          <p:cNvSpPr>
            <a:spLocks noChangeShapeType="1"/>
          </p:cNvSpPr>
          <p:nvPr userDrawn="1"/>
        </p:nvSpPr>
        <p:spPr bwMode="auto">
          <a:xfrm>
            <a:off x="334434" y="1143000"/>
            <a:ext cx="11521017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 sz="2400">
              <a:solidFill>
                <a:srgbClr val="002663"/>
              </a:solidFill>
              <a:latin typeface="Times" charset="0"/>
            </a:endParaRPr>
          </a:p>
        </p:txBody>
      </p:sp>
      <p:sp>
        <p:nvSpPr>
          <p:cNvPr id="46" name="Titel 4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42A94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624418" y="1773238"/>
            <a:ext cx="3947572" cy="4176712"/>
          </a:xfrm>
        </p:spPr>
        <p:txBody>
          <a:bodyPr rtlCol="0">
            <a:normAutofit/>
          </a:bodyPr>
          <a:lstStyle>
            <a:lvl1pPr>
              <a:defRPr>
                <a:solidFill>
                  <a:srgbClr val="342A94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7"/>
          </p:nvPr>
        </p:nvSpPr>
        <p:spPr>
          <a:xfrm>
            <a:off x="4871863" y="1773238"/>
            <a:ext cx="6505219" cy="4176712"/>
          </a:xfrm>
        </p:spPr>
        <p:txBody>
          <a:bodyPr/>
          <a:lstStyle>
            <a:lvl1pPr marL="263525" indent="-263525">
              <a:spcAft>
                <a:spcPts val="600"/>
              </a:spcAft>
              <a:defRPr>
                <a:solidFill>
                  <a:srgbClr val="342A94"/>
                </a:solidFill>
                <a:latin typeface="+mn-lt"/>
              </a:defRPr>
            </a:lvl1pPr>
            <a:lvl2pPr>
              <a:spcAft>
                <a:spcPts val="600"/>
              </a:spcAft>
              <a:defRPr>
                <a:solidFill>
                  <a:srgbClr val="342A94"/>
                </a:solidFill>
                <a:latin typeface="+mn-lt"/>
              </a:defRPr>
            </a:lvl2pPr>
            <a:lvl3pPr>
              <a:spcAft>
                <a:spcPts val="600"/>
              </a:spcAft>
              <a:defRPr>
                <a:solidFill>
                  <a:srgbClr val="342A94"/>
                </a:solidFill>
                <a:latin typeface="+mn-lt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defRPr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Datumsplatzhalter 46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7" name="Foliennummernplatzhalter 47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60C54F95-E16B-48F5-A892-2344612F5C3B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8" name="Fußzeilenplatzhalter 4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4072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Text + 2 Bilder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4000" y="1773239"/>
            <a:ext cx="3984000" cy="201612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" name="Bildplatzhalter 7"/>
          <p:cNvSpPr>
            <a:spLocks noGrp="1"/>
          </p:cNvSpPr>
          <p:nvPr>
            <p:ph type="pic" sz="quarter" idx="14"/>
          </p:nvPr>
        </p:nvSpPr>
        <p:spPr>
          <a:xfrm>
            <a:off x="624000" y="3933825"/>
            <a:ext cx="3984000" cy="201612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7"/>
          </p:nvPr>
        </p:nvSpPr>
        <p:spPr>
          <a:xfrm>
            <a:off x="4943872" y="1773238"/>
            <a:ext cx="6623712" cy="4176712"/>
          </a:xfrm>
        </p:spPr>
        <p:txBody>
          <a:bodyPr/>
          <a:lstStyle>
            <a:lvl1pPr marL="263525" indent="-263525"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defRPr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0" name="Titel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Foliennummernplatzhalter 1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A0746FD0-A628-4B88-9194-6D9C076AB707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9" name="Datumsplatzhalter 19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0" name="Fußzeilenplatzhalter 20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776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Text + 3 Bilder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7"/>
          <p:cNvSpPr>
            <a:spLocks noGrp="1"/>
          </p:cNvSpPr>
          <p:nvPr>
            <p:ph type="pic" sz="quarter" idx="16"/>
          </p:nvPr>
        </p:nvSpPr>
        <p:spPr>
          <a:xfrm>
            <a:off x="623999" y="3213100"/>
            <a:ext cx="2592000" cy="12954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7" name="Bildplatzhalter 7"/>
          <p:cNvSpPr>
            <a:spLocks noGrp="1"/>
          </p:cNvSpPr>
          <p:nvPr>
            <p:ph type="pic" sz="quarter" idx="18"/>
          </p:nvPr>
        </p:nvSpPr>
        <p:spPr>
          <a:xfrm>
            <a:off x="623999" y="4652963"/>
            <a:ext cx="2592000" cy="1296987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20"/>
          </p:nvPr>
        </p:nvSpPr>
        <p:spPr>
          <a:xfrm>
            <a:off x="623999" y="1773238"/>
            <a:ext cx="2592000" cy="12954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0" name="Inhaltsplatzhalter 7"/>
          <p:cNvSpPr>
            <a:spLocks noGrp="1"/>
          </p:cNvSpPr>
          <p:nvPr>
            <p:ph sz="quarter" idx="21"/>
          </p:nvPr>
        </p:nvSpPr>
        <p:spPr>
          <a:xfrm>
            <a:off x="3575720" y="1773238"/>
            <a:ext cx="7991865" cy="4176712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800" b="0">
                <a:solidFill>
                  <a:srgbClr val="342A94"/>
                </a:solidFill>
              </a:defRPr>
            </a:lvl1pPr>
            <a:lvl2pPr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Foliennummernplatzhalt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E77D2A24-34A5-412B-944E-AB3F17A2A89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Datumsplatzhalter 19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2" name="Fußzeilenplatzhalter 20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166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4 Bilder Link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Foliennummernplatzhalt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E77D2A24-34A5-412B-944E-AB3F17A2A89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Datumsplatzhalter 19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2" name="Fußzeilenplatzhalter 20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71736" y="1773237"/>
            <a:ext cx="6274322" cy="4175779"/>
          </a:xfrm>
        </p:spPr>
        <p:txBody>
          <a:bodyPr/>
          <a:lstStyle>
            <a:lvl1pPr>
              <a:spcAft>
                <a:spcPts val="600"/>
              </a:spcAft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Aft>
                <a:spcPts val="600"/>
              </a:spcAft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spcAft>
                <a:spcPts val="600"/>
              </a:spcAft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8" name="Bildplatzhalter 7">
            <a:extLst>
              <a:ext uri="{FF2B5EF4-FFF2-40B4-BE49-F238E27FC236}">
                <a16:creationId xmlns:a16="http://schemas.microsoft.com/office/drawing/2014/main" id="{618ABBE4-2E1D-D945-90D8-9AAF2B1AA18F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3998" y="1772815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7" name="Bildplatzhalter 7">
            <a:extLst>
              <a:ext uri="{FF2B5EF4-FFF2-40B4-BE49-F238E27FC236}">
                <a16:creationId xmlns:a16="http://schemas.microsoft.com/office/drawing/2014/main" id="{D3786D7E-FE64-7547-858E-822FE973ABCB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623998" y="3935963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8" name="Bildplatzhalter 7">
            <a:extLst>
              <a:ext uri="{FF2B5EF4-FFF2-40B4-BE49-F238E27FC236}">
                <a16:creationId xmlns:a16="http://schemas.microsoft.com/office/drawing/2014/main" id="{B9EC7DBD-53B1-1246-87E1-DC7FB0C5D456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2841494" y="1772815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9" name="Bildplatzhalter 7">
            <a:extLst>
              <a:ext uri="{FF2B5EF4-FFF2-40B4-BE49-F238E27FC236}">
                <a16:creationId xmlns:a16="http://schemas.microsoft.com/office/drawing/2014/main" id="{840AB4B6-7D4F-D64B-8488-7E22062CEC5D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2841494" y="3935963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5048146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Bild 4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1"/>
          <p:cNvSpPr>
            <a:spLocks noChangeShapeType="1"/>
          </p:cNvSpPr>
          <p:nvPr userDrawn="1"/>
        </p:nvSpPr>
        <p:spPr bwMode="auto">
          <a:xfrm>
            <a:off x="334434" y="1143000"/>
            <a:ext cx="11521017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 sz="2400">
              <a:solidFill>
                <a:srgbClr val="002663"/>
              </a:solidFill>
              <a:latin typeface="Times" charset="0"/>
            </a:endParaRPr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624417" y="1773238"/>
            <a:ext cx="10943167" cy="4176712"/>
          </a:xfr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Datumsplatzhalter 4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6" name="Foliennummernplatzhalter 4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AF9E2365-5093-461F-9FD5-7649BF30B4A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Fußzeilenplatzhalter 48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23344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Diagramm 4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1"/>
          <p:cNvSpPr>
            <a:spLocks noChangeShapeType="1"/>
          </p:cNvSpPr>
          <p:nvPr userDrawn="1"/>
        </p:nvSpPr>
        <p:spPr bwMode="auto">
          <a:xfrm>
            <a:off x="334434" y="1143000"/>
            <a:ext cx="11521017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 sz="2400">
              <a:solidFill>
                <a:srgbClr val="002663"/>
              </a:solidFill>
              <a:latin typeface="Times" charset="0"/>
            </a:endParaRPr>
          </a:p>
        </p:txBody>
      </p:sp>
      <p:sp>
        <p:nvSpPr>
          <p:cNvPr id="46" name="Titel 4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3" name="Diagrammplatzhalter 12"/>
          <p:cNvSpPr>
            <a:spLocks noGrp="1"/>
          </p:cNvSpPr>
          <p:nvPr>
            <p:ph type="chart" sz="quarter" idx="16"/>
          </p:nvPr>
        </p:nvSpPr>
        <p:spPr>
          <a:xfrm>
            <a:off x="624417" y="1773238"/>
            <a:ext cx="10943167" cy="4176712"/>
          </a:xfrm>
        </p:spPr>
        <p:txBody>
          <a:bodyPr rtlCol="0">
            <a:normAutofit/>
          </a:bodyPr>
          <a:lstStyle/>
          <a:p>
            <a:pPr lvl="0"/>
            <a:r>
              <a:rPr lang="de-DE" noProof="0"/>
              <a:t>Diagramm durch Klicken auf Symbol hinzufügen</a:t>
            </a:r>
          </a:p>
        </p:txBody>
      </p:sp>
      <p:sp>
        <p:nvSpPr>
          <p:cNvPr id="5" name="Datumsplatzhalter 4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6" name="Foliennummernplatzhalter 4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B8666014-D1D0-453C-A32F-FF6EF9FE7D44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Fußzeilenplatzhalter 48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3459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VL -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4" name="Datumsplatzhalter 19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5" name="Fußzeilenplatzhalt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sp>
        <p:nvSpPr>
          <p:cNvPr id="6" name="Titel 45">
            <a:extLst>
              <a:ext uri="{FF2B5EF4-FFF2-40B4-BE49-F238E27FC236}">
                <a16:creationId xmlns:a16="http://schemas.microsoft.com/office/drawing/2014/main" id="{B9BED42A-6E90-D542-8822-18F71FD46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549847"/>
            <a:ext cx="8640233" cy="28733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2058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VL -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4" name="Datumsplatzhalter 19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5" name="Fußzeilenplatzhalt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sp>
        <p:nvSpPr>
          <p:cNvPr id="6" name="Titel 45">
            <a:extLst>
              <a:ext uri="{FF2B5EF4-FFF2-40B4-BE49-F238E27FC236}">
                <a16:creationId xmlns:a16="http://schemas.microsoft.com/office/drawing/2014/main" id="{B9BED42A-6E90-D542-8822-18F71FD46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549847"/>
            <a:ext cx="8640233" cy="28733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623888" y="1774800"/>
            <a:ext cx="10944225" cy="4176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464143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Bilder Kacheln /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Foliennummernplatzhalt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E77D2A24-34A5-412B-944E-AB3F17A2A89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Datumsplatzhalter 19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2" name="Fußzeilenplatzhalter 20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sp>
        <p:nvSpPr>
          <p:cNvPr id="42" name="Bildplatzhalter 7">
            <a:extLst>
              <a:ext uri="{FF2B5EF4-FFF2-40B4-BE49-F238E27FC236}">
                <a16:creationId xmlns:a16="http://schemas.microsoft.com/office/drawing/2014/main" id="{68B12084-DFA3-944C-83AE-54D6C0981E6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3998" y="1772815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4" name="Bildplatzhalter 7">
            <a:extLst>
              <a:ext uri="{FF2B5EF4-FFF2-40B4-BE49-F238E27FC236}">
                <a16:creationId xmlns:a16="http://schemas.microsoft.com/office/drawing/2014/main" id="{8DA596E4-6365-754F-931F-6949682E6C54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623998" y="3935963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7" name="Bildplatzhalter 7">
            <a:extLst>
              <a:ext uri="{FF2B5EF4-FFF2-40B4-BE49-F238E27FC236}">
                <a16:creationId xmlns:a16="http://schemas.microsoft.com/office/drawing/2014/main" id="{FE4D480F-27B4-E149-92BD-D752A1846BD6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2841494" y="1772815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8" name="Bildplatzhalter 7">
            <a:extLst>
              <a:ext uri="{FF2B5EF4-FFF2-40B4-BE49-F238E27FC236}">
                <a16:creationId xmlns:a16="http://schemas.microsoft.com/office/drawing/2014/main" id="{DD25C207-7F41-6148-A428-5C0A16E47D6B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2841494" y="3935963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9" name="Bildplatzhalter 7">
            <a:extLst>
              <a:ext uri="{FF2B5EF4-FFF2-40B4-BE49-F238E27FC236}">
                <a16:creationId xmlns:a16="http://schemas.microsoft.com/office/drawing/2014/main" id="{29C1AE75-5B0C-1847-8E79-F2DB0009A712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5058990" y="1772815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0" name="Bildplatzhalter 7">
            <a:extLst>
              <a:ext uri="{FF2B5EF4-FFF2-40B4-BE49-F238E27FC236}">
                <a16:creationId xmlns:a16="http://schemas.microsoft.com/office/drawing/2014/main" id="{852E96C1-6961-0A49-A43E-CAA1FDA1F8CE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5058990" y="3935963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1" name="Bildplatzhalter 7">
            <a:extLst>
              <a:ext uri="{FF2B5EF4-FFF2-40B4-BE49-F238E27FC236}">
                <a16:creationId xmlns:a16="http://schemas.microsoft.com/office/drawing/2014/main" id="{F6A49F0C-2A7F-7C48-BD22-05DCBC39A353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7276486" y="1772815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2" name="Bildplatzhalter 7">
            <a:extLst>
              <a:ext uri="{FF2B5EF4-FFF2-40B4-BE49-F238E27FC236}">
                <a16:creationId xmlns:a16="http://schemas.microsoft.com/office/drawing/2014/main" id="{19AFA016-66C4-E948-AE1E-FE909A962228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7276486" y="3935963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3" name="Bildplatzhalter 7">
            <a:extLst>
              <a:ext uri="{FF2B5EF4-FFF2-40B4-BE49-F238E27FC236}">
                <a16:creationId xmlns:a16="http://schemas.microsoft.com/office/drawing/2014/main" id="{925E6743-3D3E-E64B-AE53-E5D810B264FE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9493984" y="1772815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4" name="Bildplatzhalter 7">
            <a:extLst>
              <a:ext uri="{FF2B5EF4-FFF2-40B4-BE49-F238E27FC236}">
                <a16:creationId xmlns:a16="http://schemas.microsoft.com/office/drawing/2014/main" id="{2B86F239-2498-644F-AF53-D03B0AB370CA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9493984" y="3935963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189068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Bilder + Text Kache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Foliennummernplatzhalt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E77D2A24-34A5-412B-944E-AB3F17A2A89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Datumsplatzhalter 19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2" name="Fußzeilenplatzhalter 20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sp>
        <p:nvSpPr>
          <p:cNvPr id="42" name="Bildplatzhalter 7">
            <a:extLst>
              <a:ext uri="{FF2B5EF4-FFF2-40B4-BE49-F238E27FC236}">
                <a16:creationId xmlns:a16="http://schemas.microsoft.com/office/drawing/2014/main" id="{68B12084-DFA3-944C-83AE-54D6C0981E6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3998" y="1772815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8" name="Bildplatzhalter 7">
            <a:extLst>
              <a:ext uri="{FF2B5EF4-FFF2-40B4-BE49-F238E27FC236}">
                <a16:creationId xmlns:a16="http://schemas.microsoft.com/office/drawing/2014/main" id="{DD25C207-7F41-6148-A428-5C0A16E47D6B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2841494" y="3935963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9" name="Bildplatzhalter 7">
            <a:extLst>
              <a:ext uri="{FF2B5EF4-FFF2-40B4-BE49-F238E27FC236}">
                <a16:creationId xmlns:a16="http://schemas.microsoft.com/office/drawing/2014/main" id="{29C1AE75-5B0C-1847-8E79-F2DB0009A712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5058990" y="1772815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2" name="Bildplatzhalter 7">
            <a:extLst>
              <a:ext uri="{FF2B5EF4-FFF2-40B4-BE49-F238E27FC236}">
                <a16:creationId xmlns:a16="http://schemas.microsoft.com/office/drawing/2014/main" id="{19AFA016-66C4-E948-AE1E-FE909A962228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7276486" y="3935963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3" name="Bildplatzhalter 7">
            <a:extLst>
              <a:ext uri="{FF2B5EF4-FFF2-40B4-BE49-F238E27FC236}">
                <a16:creationId xmlns:a16="http://schemas.microsoft.com/office/drawing/2014/main" id="{925E6743-3D3E-E64B-AE53-E5D810B264FE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9493984" y="1772815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84B9B5EF-25E1-3449-A5AA-C212C0BB02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41494" y="1773238"/>
            <a:ext cx="2073598" cy="2015576"/>
          </a:xfrm>
          <a:solidFill>
            <a:schemeClr val="accent3"/>
          </a:solidFill>
        </p:spPr>
        <p:txBody>
          <a:bodyPr/>
          <a:lstStyle>
            <a:lvl1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8" name="Textplatzhalter 11">
            <a:extLst>
              <a:ext uri="{FF2B5EF4-FFF2-40B4-BE49-F238E27FC236}">
                <a16:creationId xmlns:a16="http://schemas.microsoft.com/office/drawing/2014/main" id="{62EB4BEF-4518-0640-9ED5-F2D3EB1723DB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623998" y="3935963"/>
            <a:ext cx="2073598" cy="2015576"/>
          </a:xfrm>
          <a:solidFill>
            <a:schemeClr val="accent3"/>
          </a:solidFill>
        </p:spPr>
        <p:txBody>
          <a:bodyPr/>
          <a:lstStyle>
            <a:lvl1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9" name="Textplatzhalter 11">
            <a:extLst>
              <a:ext uri="{FF2B5EF4-FFF2-40B4-BE49-F238E27FC236}">
                <a16:creationId xmlns:a16="http://schemas.microsoft.com/office/drawing/2014/main" id="{8CC03D2F-6526-0543-A4BD-D130A615F649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5058992" y="3935963"/>
            <a:ext cx="2073598" cy="2015576"/>
          </a:xfrm>
          <a:solidFill>
            <a:schemeClr val="accent3"/>
          </a:solidFill>
        </p:spPr>
        <p:txBody>
          <a:bodyPr/>
          <a:lstStyle>
            <a:lvl1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0" name="Textplatzhalter 11">
            <a:extLst>
              <a:ext uri="{FF2B5EF4-FFF2-40B4-BE49-F238E27FC236}">
                <a16:creationId xmlns:a16="http://schemas.microsoft.com/office/drawing/2014/main" id="{1F3F56E3-5D9E-BE44-8CF0-8FCF5D4FF5D4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7276484" y="1772815"/>
            <a:ext cx="2073598" cy="2015576"/>
          </a:xfrm>
          <a:solidFill>
            <a:schemeClr val="accent3"/>
          </a:solidFill>
        </p:spPr>
        <p:txBody>
          <a:bodyPr/>
          <a:lstStyle>
            <a:lvl1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1" name="Textplatzhalter 11">
            <a:extLst>
              <a:ext uri="{FF2B5EF4-FFF2-40B4-BE49-F238E27FC236}">
                <a16:creationId xmlns:a16="http://schemas.microsoft.com/office/drawing/2014/main" id="{1328A6DB-B773-3F43-9CC4-4E1026CF90FA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9493986" y="3935963"/>
            <a:ext cx="2073598" cy="2015576"/>
          </a:xfrm>
          <a:solidFill>
            <a:schemeClr val="accent3"/>
          </a:solidFill>
        </p:spPr>
        <p:txBody>
          <a:bodyPr/>
          <a:lstStyle>
            <a:lvl1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594266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2 Spalten Bild; 2 Spalte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11"/>
          <p:cNvSpPr>
            <a:spLocks noChangeShapeType="1"/>
          </p:cNvSpPr>
          <p:nvPr userDrawn="1"/>
        </p:nvSpPr>
        <p:spPr bwMode="auto">
          <a:xfrm>
            <a:off x="334434" y="1143000"/>
            <a:ext cx="11521017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 sz="2400">
              <a:solidFill>
                <a:srgbClr val="002663"/>
              </a:solidFill>
              <a:latin typeface="Times" charset="0"/>
            </a:endParaRPr>
          </a:p>
        </p:txBody>
      </p:sp>
      <p:sp>
        <p:nvSpPr>
          <p:cNvPr id="46" name="Titel 4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42A94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624418" y="1773238"/>
            <a:ext cx="3947572" cy="4176712"/>
          </a:xfrm>
        </p:spPr>
        <p:txBody>
          <a:bodyPr rtlCol="0">
            <a:normAutofit/>
          </a:bodyPr>
          <a:lstStyle>
            <a:lvl1pPr>
              <a:defRPr>
                <a:solidFill>
                  <a:srgbClr val="342A94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7"/>
          </p:nvPr>
        </p:nvSpPr>
        <p:spPr>
          <a:xfrm>
            <a:off x="4871863" y="1773238"/>
            <a:ext cx="6505219" cy="4176712"/>
          </a:xfrm>
        </p:spPr>
        <p:txBody>
          <a:bodyPr/>
          <a:lstStyle>
            <a:lvl1pPr marL="263525" indent="-263525">
              <a:spcAft>
                <a:spcPts val="600"/>
              </a:spcAft>
              <a:defRPr>
                <a:solidFill>
                  <a:srgbClr val="342A94"/>
                </a:solidFill>
                <a:latin typeface="+mn-lt"/>
              </a:defRPr>
            </a:lvl1pPr>
            <a:lvl2pPr>
              <a:spcAft>
                <a:spcPts val="600"/>
              </a:spcAft>
              <a:defRPr>
                <a:solidFill>
                  <a:srgbClr val="342A94"/>
                </a:solidFill>
                <a:latin typeface="+mn-lt"/>
              </a:defRPr>
            </a:lvl2pPr>
            <a:lvl3pPr>
              <a:spcAft>
                <a:spcPts val="600"/>
              </a:spcAft>
              <a:defRPr>
                <a:solidFill>
                  <a:srgbClr val="342A94"/>
                </a:solidFill>
                <a:latin typeface="+mn-lt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defRPr>
                <a:latin typeface="+mn-lt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Datumsplatzhalter 46"/>
          <p:cNvSpPr>
            <a:spLocks noGrp="1"/>
          </p:cNvSpPr>
          <p:nvPr>
            <p:ph type="dt" sz="half" idx="18"/>
          </p:nvPr>
        </p:nvSpPr>
        <p:spPr>
          <a:xfrm>
            <a:off x="624418" y="6443664"/>
            <a:ext cx="143913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7" name="Foliennummernplatzhalter 47"/>
          <p:cNvSpPr>
            <a:spLocks noGrp="1"/>
          </p:cNvSpPr>
          <p:nvPr>
            <p:ph type="sldNum" sz="quarter" idx="19"/>
          </p:nvPr>
        </p:nvSpPr>
        <p:spPr>
          <a:xfrm>
            <a:off x="10200456" y="6443664"/>
            <a:ext cx="136712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60C54F95-E16B-48F5-A892-2344612F5C3B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8" name="Fußzeilenplatzhalter 48"/>
          <p:cNvSpPr>
            <a:spLocks noGrp="1"/>
          </p:cNvSpPr>
          <p:nvPr>
            <p:ph type="ftr" sz="quarter" idx="20"/>
          </p:nvPr>
        </p:nvSpPr>
        <p:spPr>
          <a:xfrm>
            <a:off x="2207568" y="6443664"/>
            <a:ext cx="784887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05804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VL - Bilder Kacheln /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Foliennummernplatzhalt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E77D2A24-34A5-412B-944E-AB3F17A2A89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Datumsplatzhalter 19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2" name="Fußzeilenplatzhalter 20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sp>
        <p:nvSpPr>
          <p:cNvPr id="42" name="Bildplatzhalter 7">
            <a:extLst>
              <a:ext uri="{FF2B5EF4-FFF2-40B4-BE49-F238E27FC236}">
                <a16:creationId xmlns:a16="http://schemas.microsoft.com/office/drawing/2014/main" id="{68B12084-DFA3-944C-83AE-54D6C0981E6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3998" y="1772815"/>
            <a:ext cx="2628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4" name="Bildplatzhalter 7">
            <a:extLst>
              <a:ext uri="{FF2B5EF4-FFF2-40B4-BE49-F238E27FC236}">
                <a16:creationId xmlns:a16="http://schemas.microsoft.com/office/drawing/2014/main" id="{8DA596E4-6365-754F-931F-6949682E6C54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623998" y="3935963"/>
            <a:ext cx="2628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7" name="Bildplatzhalter 7">
            <a:extLst>
              <a:ext uri="{FF2B5EF4-FFF2-40B4-BE49-F238E27FC236}">
                <a16:creationId xmlns:a16="http://schemas.microsoft.com/office/drawing/2014/main" id="{FE4D480F-27B4-E149-92BD-D752A1846BD6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3391704" y="1772815"/>
            <a:ext cx="2628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8" name="Bildplatzhalter 7">
            <a:extLst>
              <a:ext uri="{FF2B5EF4-FFF2-40B4-BE49-F238E27FC236}">
                <a16:creationId xmlns:a16="http://schemas.microsoft.com/office/drawing/2014/main" id="{DD25C207-7F41-6148-A428-5C0A16E47D6B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3391704" y="3935963"/>
            <a:ext cx="2628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9" name="Bildplatzhalter 7">
            <a:extLst>
              <a:ext uri="{FF2B5EF4-FFF2-40B4-BE49-F238E27FC236}">
                <a16:creationId xmlns:a16="http://schemas.microsoft.com/office/drawing/2014/main" id="{29C1AE75-5B0C-1847-8E79-F2DB0009A712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6167688" y="1772815"/>
            <a:ext cx="2628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0" name="Bildplatzhalter 7">
            <a:extLst>
              <a:ext uri="{FF2B5EF4-FFF2-40B4-BE49-F238E27FC236}">
                <a16:creationId xmlns:a16="http://schemas.microsoft.com/office/drawing/2014/main" id="{852E96C1-6961-0A49-A43E-CAA1FDA1F8CE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6167688" y="3935963"/>
            <a:ext cx="2628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1" name="Bildplatzhalter 7">
            <a:extLst>
              <a:ext uri="{FF2B5EF4-FFF2-40B4-BE49-F238E27FC236}">
                <a16:creationId xmlns:a16="http://schemas.microsoft.com/office/drawing/2014/main" id="{F6A49F0C-2A7F-7C48-BD22-05DCBC39A353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8939584" y="1772815"/>
            <a:ext cx="2628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2" name="Bildplatzhalter 7">
            <a:extLst>
              <a:ext uri="{FF2B5EF4-FFF2-40B4-BE49-F238E27FC236}">
                <a16:creationId xmlns:a16="http://schemas.microsoft.com/office/drawing/2014/main" id="{19AFA016-66C4-E948-AE1E-FE909A962228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8939584" y="3935963"/>
            <a:ext cx="2628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4621691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Bilder Kacheln /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Foliennummernplatzhalt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E77D2A24-34A5-412B-944E-AB3F17A2A89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Datumsplatzhalter 19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2" name="Fußzeilenplatzhalter 20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2000" y="1772816"/>
            <a:ext cx="2628000" cy="2016000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5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395992" y="1772816"/>
            <a:ext cx="2628000" cy="2016000"/>
          </a:xfrm>
          <a:solidFill>
            <a:schemeClr val="accent3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6168008" y="1772816"/>
            <a:ext cx="2628000" cy="2016000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8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3395992" y="3933056"/>
            <a:ext cx="2628000" cy="2016000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9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8940608" y="3933056"/>
            <a:ext cx="2628000" cy="2016000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0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8940608" y="1772816"/>
            <a:ext cx="2628000" cy="2016000"/>
          </a:xfrm>
          <a:solidFill>
            <a:schemeClr val="accent3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1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623392" y="3933056"/>
            <a:ext cx="2628000" cy="2016000"/>
          </a:xfrm>
          <a:solidFill>
            <a:schemeClr val="accent3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2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6168008" y="3933056"/>
            <a:ext cx="2628000" cy="2016000"/>
          </a:xfrm>
          <a:solidFill>
            <a:schemeClr val="accent3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0467134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Bilder Kacheln /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Foliennummernplatzhalt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E77D2A24-34A5-412B-944E-AB3F17A2A89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Datumsplatzhalter 19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2" name="Fußzeilenplatzhalter 20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sp>
        <p:nvSpPr>
          <p:cNvPr id="42" name="Bildplatzhalter 7">
            <a:extLst>
              <a:ext uri="{FF2B5EF4-FFF2-40B4-BE49-F238E27FC236}">
                <a16:creationId xmlns:a16="http://schemas.microsoft.com/office/drawing/2014/main" id="{68B12084-DFA3-944C-83AE-54D6C0981E6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3998" y="1772815"/>
            <a:ext cx="3549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4" name="Bildplatzhalter 7">
            <a:extLst>
              <a:ext uri="{FF2B5EF4-FFF2-40B4-BE49-F238E27FC236}">
                <a16:creationId xmlns:a16="http://schemas.microsoft.com/office/drawing/2014/main" id="{8DA596E4-6365-754F-931F-6949682E6C54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623998" y="3935963"/>
            <a:ext cx="3549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7" name="Bildplatzhalter 7">
            <a:extLst>
              <a:ext uri="{FF2B5EF4-FFF2-40B4-BE49-F238E27FC236}">
                <a16:creationId xmlns:a16="http://schemas.microsoft.com/office/drawing/2014/main" id="{FE4D480F-27B4-E149-92BD-D752A1846BD6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4320991" y="1772815"/>
            <a:ext cx="3549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8" name="Bildplatzhalter 7">
            <a:extLst>
              <a:ext uri="{FF2B5EF4-FFF2-40B4-BE49-F238E27FC236}">
                <a16:creationId xmlns:a16="http://schemas.microsoft.com/office/drawing/2014/main" id="{DD25C207-7F41-6148-A428-5C0A16E47D6B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4320991" y="3935963"/>
            <a:ext cx="3549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9" name="Bildplatzhalter 7">
            <a:extLst>
              <a:ext uri="{FF2B5EF4-FFF2-40B4-BE49-F238E27FC236}">
                <a16:creationId xmlns:a16="http://schemas.microsoft.com/office/drawing/2014/main" id="{29C1AE75-5B0C-1847-8E79-F2DB0009A712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8017984" y="1772815"/>
            <a:ext cx="3549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0" name="Bildplatzhalter 7">
            <a:extLst>
              <a:ext uri="{FF2B5EF4-FFF2-40B4-BE49-F238E27FC236}">
                <a16:creationId xmlns:a16="http://schemas.microsoft.com/office/drawing/2014/main" id="{852E96C1-6961-0A49-A43E-CAA1FDA1F8CE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8017984" y="3935963"/>
            <a:ext cx="3549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992306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VL - Bilder Kacheln /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Foliennummernplatzhalt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E77D2A24-34A5-412B-944E-AB3F17A2A89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Datumsplatzhalter 19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2" name="Fußzeilenplatzhalter 20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2000" y="1772816"/>
            <a:ext cx="3564000" cy="2016000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4309200" y="1772816"/>
            <a:ext cx="3564000" cy="2016000"/>
          </a:xfrm>
          <a:solidFill>
            <a:schemeClr val="accent3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5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8010000" y="1772816"/>
            <a:ext cx="3564000" cy="2016000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4309200" y="3924000"/>
            <a:ext cx="3564000" cy="2016000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8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8010000" y="3924000"/>
            <a:ext cx="3564000" cy="2016000"/>
          </a:xfrm>
          <a:solidFill>
            <a:schemeClr val="accent3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9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612000" y="3924000"/>
            <a:ext cx="3564000" cy="2016000"/>
          </a:xfrm>
          <a:solidFill>
            <a:schemeClr val="accent3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9141505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Bilder Kacheln /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Foliennummernplatzhalt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E77D2A24-34A5-412B-944E-AB3F17A2A89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Datumsplatzhalter 19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2" name="Fußzeilenplatzhalter 20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sp>
        <p:nvSpPr>
          <p:cNvPr id="42" name="Bildplatzhalter 7">
            <a:extLst>
              <a:ext uri="{FF2B5EF4-FFF2-40B4-BE49-F238E27FC236}">
                <a16:creationId xmlns:a16="http://schemas.microsoft.com/office/drawing/2014/main" id="{68B12084-DFA3-944C-83AE-54D6C0981E6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3998" y="1772815"/>
            <a:ext cx="5400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4" name="Bildplatzhalter 7">
            <a:extLst>
              <a:ext uri="{FF2B5EF4-FFF2-40B4-BE49-F238E27FC236}">
                <a16:creationId xmlns:a16="http://schemas.microsoft.com/office/drawing/2014/main" id="{8DA596E4-6365-754F-931F-6949682E6C54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623998" y="3935963"/>
            <a:ext cx="5400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7" name="Bildplatzhalter 7">
            <a:extLst>
              <a:ext uri="{FF2B5EF4-FFF2-40B4-BE49-F238E27FC236}">
                <a16:creationId xmlns:a16="http://schemas.microsoft.com/office/drawing/2014/main" id="{FE4D480F-27B4-E149-92BD-D752A1846BD6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6167928" y="1772815"/>
            <a:ext cx="5400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8" name="Bildplatzhalter 7">
            <a:extLst>
              <a:ext uri="{FF2B5EF4-FFF2-40B4-BE49-F238E27FC236}">
                <a16:creationId xmlns:a16="http://schemas.microsoft.com/office/drawing/2014/main" id="{DD25C207-7F41-6148-A428-5C0A16E47D6B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167928" y="3935963"/>
            <a:ext cx="5400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17448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4"/>
          </p:nvPr>
        </p:nvSpPr>
        <p:spPr>
          <a:xfrm>
            <a:off x="624418" y="1928802"/>
            <a:ext cx="7662333" cy="941382"/>
          </a:xfrm>
        </p:spPr>
        <p:txBody>
          <a:bodyPr/>
          <a:lstStyle>
            <a:lvl1pPr marL="0" indent="0">
              <a:buNone/>
              <a:defRPr sz="32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624417" y="3140081"/>
            <a:ext cx="6424083" cy="1074737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342A94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FA525D61-BE03-4C3D-9D04-9FF6D86068A4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8" name="Datumsplatzhalter 1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9" name="Fußzeilenplatzhalter 1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01822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Text_4sp + 2 Bilder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6"/>
          </p:nvPr>
        </p:nvSpPr>
        <p:spPr>
          <a:xfrm>
            <a:off x="624417" y="1773238"/>
            <a:ext cx="10943167" cy="1439862"/>
          </a:xfrm>
        </p:spPr>
        <p:txBody>
          <a:bodyPr/>
          <a:lstStyle>
            <a:lvl1pPr>
              <a:spcAft>
                <a:spcPts val="600"/>
              </a:spcAft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Aft>
                <a:spcPts val="600"/>
              </a:spcAft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spcAft>
                <a:spcPts val="600"/>
              </a:spcAft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7"/>
          </p:nvPr>
        </p:nvSpPr>
        <p:spPr>
          <a:xfrm>
            <a:off x="624417" y="3933825"/>
            <a:ext cx="5376333" cy="2016125"/>
          </a:xfrm>
        </p:spPr>
        <p:txBody>
          <a:bodyPr rtlCol="0">
            <a:normAutofit/>
          </a:bodyPr>
          <a:lstStyle>
            <a:lvl1pPr>
              <a:defRPr>
                <a:solidFill>
                  <a:srgbClr val="342A94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5" name="Bildplatzhalter 13"/>
          <p:cNvSpPr>
            <a:spLocks noGrp="1"/>
          </p:cNvSpPr>
          <p:nvPr>
            <p:ph type="pic" sz="quarter" idx="18"/>
          </p:nvPr>
        </p:nvSpPr>
        <p:spPr>
          <a:xfrm>
            <a:off x="6191251" y="3933826"/>
            <a:ext cx="5376333" cy="2016125"/>
          </a:xfr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Foliennummernplatzhalter 1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D6D32C21-1C59-473C-9180-25DCA379985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Datumsplatzhalter 19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8" name="Fußzeilenplatzhalter 20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38492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2 Spalten Bild; 2 Spalte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11"/>
          <p:cNvSpPr>
            <a:spLocks noChangeShapeType="1"/>
          </p:cNvSpPr>
          <p:nvPr userDrawn="1"/>
        </p:nvSpPr>
        <p:spPr bwMode="auto">
          <a:xfrm>
            <a:off x="334434" y="1143000"/>
            <a:ext cx="11521017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 sz="2400">
              <a:solidFill>
                <a:srgbClr val="002663"/>
              </a:solidFill>
              <a:latin typeface="Times" charset="0"/>
            </a:endParaRPr>
          </a:p>
        </p:txBody>
      </p:sp>
      <p:sp>
        <p:nvSpPr>
          <p:cNvPr id="46" name="Titel 4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42A94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624418" y="1773238"/>
            <a:ext cx="3947572" cy="4176712"/>
          </a:xfrm>
        </p:spPr>
        <p:txBody>
          <a:bodyPr rtlCol="0">
            <a:normAutofit/>
          </a:bodyPr>
          <a:lstStyle>
            <a:lvl1pPr>
              <a:defRPr>
                <a:solidFill>
                  <a:srgbClr val="342A94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7"/>
          </p:nvPr>
        </p:nvSpPr>
        <p:spPr>
          <a:xfrm>
            <a:off x="4871863" y="1773238"/>
            <a:ext cx="6505219" cy="4176712"/>
          </a:xfrm>
        </p:spPr>
        <p:txBody>
          <a:bodyPr/>
          <a:lstStyle>
            <a:lvl1pPr marL="263525" indent="-263525">
              <a:spcAft>
                <a:spcPts val="600"/>
              </a:spcAft>
              <a:defRPr>
                <a:solidFill>
                  <a:srgbClr val="342A94"/>
                </a:solidFill>
                <a:latin typeface="+mn-lt"/>
              </a:defRPr>
            </a:lvl1pPr>
            <a:lvl2pPr>
              <a:spcAft>
                <a:spcPts val="600"/>
              </a:spcAft>
              <a:defRPr>
                <a:solidFill>
                  <a:srgbClr val="342A94"/>
                </a:solidFill>
                <a:latin typeface="+mn-lt"/>
              </a:defRPr>
            </a:lvl2pPr>
            <a:lvl3pPr>
              <a:spcAft>
                <a:spcPts val="600"/>
              </a:spcAft>
              <a:defRPr>
                <a:solidFill>
                  <a:srgbClr val="342A94"/>
                </a:solidFill>
                <a:latin typeface="+mn-lt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defRPr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Datumsplatzhalter 46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7" name="Foliennummernplatzhalter 47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60C54F95-E16B-48F5-A892-2344612F5C3B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8" name="Fußzeilenplatzhalter 4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96799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Text + 2 Bilder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4000" y="1773239"/>
            <a:ext cx="3984000" cy="201612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" name="Bildplatzhalter 7"/>
          <p:cNvSpPr>
            <a:spLocks noGrp="1"/>
          </p:cNvSpPr>
          <p:nvPr>
            <p:ph type="pic" sz="quarter" idx="14"/>
          </p:nvPr>
        </p:nvSpPr>
        <p:spPr>
          <a:xfrm>
            <a:off x="624000" y="3933825"/>
            <a:ext cx="3984000" cy="201612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7"/>
          </p:nvPr>
        </p:nvSpPr>
        <p:spPr>
          <a:xfrm>
            <a:off x="4943872" y="1773238"/>
            <a:ext cx="6623712" cy="4176712"/>
          </a:xfrm>
        </p:spPr>
        <p:txBody>
          <a:bodyPr/>
          <a:lstStyle>
            <a:lvl1pPr marL="263525" indent="-263525"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defRPr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0" name="Titel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Foliennummernplatzhalter 1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A0746FD0-A628-4B88-9194-6D9C076AB707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9" name="Datumsplatzhalter 19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0" name="Fußzeilenplatzhalter 20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2541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Text + 3 Bilder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7"/>
          <p:cNvSpPr>
            <a:spLocks noGrp="1"/>
          </p:cNvSpPr>
          <p:nvPr>
            <p:ph type="pic" sz="quarter" idx="16"/>
          </p:nvPr>
        </p:nvSpPr>
        <p:spPr>
          <a:xfrm>
            <a:off x="623999" y="3213100"/>
            <a:ext cx="2592000" cy="12954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7" name="Bildplatzhalter 7"/>
          <p:cNvSpPr>
            <a:spLocks noGrp="1"/>
          </p:cNvSpPr>
          <p:nvPr>
            <p:ph type="pic" sz="quarter" idx="18"/>
          </p:nvPr>
        </p:nvSpPr>
        <p:spPr>
          <a:xfrm>
            <a:off x="623999" y="4652963"/>
            <a:ext cx="2592000" cy="1296987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20"/>
          </p:nvPr>
        </p:nvSpPr>
        <p:spPr>
          <a:xfrm>
            <a:off x="623999" y="1773238"/>
            <a:ext cx="2592000" cy="12954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0" name="Inhaltsplatzhalter 7"/>
          <p:cNvSpPr>
            <a:spLocks noGrp="1"/>
          </p:cNvSpPr>
          <p:nvPr>
            <p:ph sz="quarter" idx="21"/>
          </p:nvPr>
        </p:nvSpPr>
        <p:spPr>
          <a:xfrm>
            <a:off x="3575720" y="1773238"/>
            <a:ext cx="7991865" cy="4176712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800" b="0">
                <a:solidFill>
                  <a:srgbClr val="342A94"/>
                </a:solidFill>
              </a:defRPr>
            </a:lvl1pPr>
            <a:lvl2pPr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Foliennummernplatzhalt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E77D2A24-34A5-412B-944E-AB3F17A2A89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Datumsplatzhalter 19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2" name="Fußzeilenplatzhalter 20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4072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Text + 2 Bilder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4000" y="1773239"/>
            <a:ext cx="3984000" cy="201612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" name="Bildplatzhalter 7"/>
          <p:cNvSpPr>
            <a:spLocks noGrp="1"/>
          </p:cNvSpPr>
          <p:nvPr>
            <p:ph type="pic" sz="quarter" idx="14"/>
          </p:nvPr>
        </p:nvSpPr>
        <p:spPr>
          <a:xfrm>
            <a:off x="624000" y="3933825"/>
            <a:ext cx="3984000" cy="201612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7"/>
          </p:nvPr>
        </p:nvSpPr>
        <p:spPr>
          <a:xfrm>
            <a:off x="4943872" y="1773238"/>
            <a:ext cx="6623712" cy="4176712"/>
          </a:xfrm>
        </p:spPr>
        <p:txBody>
          <a:bodyPr/>
          <a:lstStyle>
            <a:lvl1pPr marL="263525" indent="-263525"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defRPr>
                <a:latin typeface="+mn-lt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0" name="Titel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Foliennummernplatzhalter 15"/>
          <p:cNvSpPr>
            <a:spLocks noGrp="1"/>
          </p:cNvSpPr>
          <p:nvPr>
            <p:ph type="sldNum" sz="quarter" idx="18"/>
          </p:nvPr>
        </p:nvSpPr>
        <p:spPr>
          <a:xfrm>
            <a:off x="10200456" y="6443664"/>
            <a:ext cx="136712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A0746FD0-A628-4B88-9194-6D9C076AB707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9" name="Datumsplatzhalter 19"/>
          <p:cNvSpPr>
            <a:spLocks noGrp="1"/>
          </p:cNvSpPr>
          <p:nvPr>
            <p:ph type="dt" sz="half" idx="19"/>
          </p:nvPr>
        </p:nvSpPr>
        <p:spPr>
          <a:xfrm>
            <a:off x="624418" y="6443664"/>
            <a:ext cx="143913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0" name="Fußzeilenplatzhalter 20"/>
          <p:cNvSpPr>
            <a:spLocks noGrp="1"/>
          </p:cNvSpPr>
          <p:nvPr>
            <p:ph type="ftr" sz="quarter" idx="20"/>
          </p:nvPr>
        </p:nvSpPr>
        <p:spPr>
          <a:xfrm>
            <a:off x="2207568" y="6443664"/>
            <a:ext cx="784887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66357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4 Bilder Link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Foliennummernplatzhalt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E77D2A24-34A5-412B-944E-AB3F17A2A89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Datumsplatzhalter 19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2" name="Fußzeilenplatzhalter 20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71736" y="1773237"/>
            <a:ext cx="6274322" cy="4175779"/>
          </a:xfrm>
        </p:spPr>
        <p:txBody>
          <a:bodyPr/>
          <a:lstStyle>
            <a:lvl1pPr>
              <a:spcAft>
                <a:spcPts val="600"/>
              </a:spcAft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Aft>
                <a:spcPts val="600"/>
              </a:spcAft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spcAft>
                <a:spcPts val="600"/>
              </a:spcAft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8" name="Bildplatzhalter 7">
            <a:extLst>
              <a:ext uri="{FF2B5EF4-FFF2-40B4-BE49-F238E27FC236}">
                <a16:creationId xmlns:a16="http://schemas.microsoft.com/office/drawing/2014/main" id="{618ABBE4-2E1D-D945-90D8-9AAF2B1AA18F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3998" y="1772815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7" name="Bildplatzhalter 7">
            <a:extLst>
              <a:ext uri="{FF2B5EF4-FFF2-40B4-BE49-F238E27FC236}">
                <a16:creationId xmlns:a16="http://schemas.microsoft.com/office/drawing/2014/main" id="{D3786D7E-FE64-7547-858E-822FE973ABCB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623998" y="3935963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8" name="Bildplatzhalter 7">
            <a:extLst>
              <a:ext uri="{FF2B5EF4-FFF2-40B4-BE49-F238E27FC236}">
                <a16:creationId xmlns:a16="http://schemas.microsoft.com/office/drawing/2014/main" id="{B9EC7DBD-53B1-1246-87E1-DC7FB0C5D456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2841494" y="1772815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9" name="Bildplatzhalter 7">
            <a:extLst>
              <a:ext uri="{FF2B5EF4-FFF2-40B4-BE49-F238E27FC236}">
                <a16:creationId xmlns:a16="http://schemas.microsoft.com/office/drawing/2014/main" id="{840AB4B6-7D4F-D64B-8488-7E22062CEC5D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2841494" y="3935963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844778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Bild 4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1"/>
          <p:cNvSpPr>
            <a:spLocks noChangeShapeType="1"/>
          </p:cNvSpPr>
          <p:nvPr userDrawn="1"/>
        </p:nvSpPr>
        <p:spPr bwMode="auto">
          <a:xfrm>
            <a:off x="334434" y="1143000"/>
            <a:ext cx="11521017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 sz="2400">
              <a:solidFill>
                <a:srgbClr val="002663"/>
              </a:solidFill>
              <a:latin typeface="Times" charset="0"/>
            </a:endParaRPr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624417" y="1773238"/>
            <a:ext cx="10943167" cy="4176712"/>
          </a:xfr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Datumsplatzhalter 4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6" name="Foliennummernplatzhalter 4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AF9E2365-5093-461F-9FD5-7649BF30B4A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Fußzeilenplatzhalter 48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71061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Diagramm 4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1"/>
          <p:cNvSpPr>
            <a:spLocks noChangeShapeType="1"/>
          </p:cNvSpPr>
          <p:nvPr userDrawn="1"/>
        </p:nvSpPr>
        <p:spPr bwMode="auto">
          <a:xfrm>
            <a:off x="334434" y="1143000"/>
            <a:ext cx="11521017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 sz="2400">
              <a:solidFill>
                <a:srgbClr val="002663"/>
              </a:solidFill>
              <a:latin typeface="Times" charset="0"/>
            </a:endParaRPr>
          </a:p>
        </p:txBody>
      </p:sp>
      <p:sp>
        <p:nvSpPr>
          <p:cNvPr id="46" name="Titel 4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3" name="Diagrammplatzhalter 12"/>
          <p:cNvSpPr>
            <a:spLocks noGrp="1"/>
          </p:cNvSpPr>
          <p:nvPr>
            <p:ph type="chart" sz="quarter" idx="16"/>
          </p:nvPr>
        </p:nvSpPr>
        <p:spPr>
          <a:xfrm>
            <a:off x="624417" y="1773238"/>
            <a:ext cx="10943167" cy="4176712"/>
          </a:xfrm>
        </p:spPr>
        <p:txBody>
          <a:bodyPr rtlCol="0">
            <a:normAutofit/>
          </a:bodyPr>
          <a:lstStyle/>
          <a:p>
            <a:pPr lvl="0"/>
            <a:r>
              <a:rPr lang="de-DE" noProof="0"/>
              <a:t>Diagramm durch Klicken auf Symbol hinzufügen</a:t>
            </a:r>
          </a:p>
        </p:txBody>
      </p:sp>
      <p:sp>
        <p:nvSpPr>
          <p:cNvPr id="5" name="Datumsplatzhalter 4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6" name="Foliennummernplatzhalter 4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B8666014-D1D0-453C-A32F-FF6EF9FE7D44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Fußzeilenplatzhalter 48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66301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VL -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4" name="Datumsplatzhalter 19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5" name="Fußzeilenplatzhalt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sp>
        <p:nvSpPr>
          <p:cNvPr id="6" name="Titel 45">
            <a:extLst>
              <a:ext uri="{FF2B5EF4-FFF2-40B4-BE49-F238E27FC236}">
                <a16:creationId xmlns:a16="http://schemas.microsoft.com/office/drawing/2014/main" id="{B9BED42A-6E90-D542-8822-18F71FD46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549847"/>
            <a:ext cx="8640233" cy="28733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05272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VL -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4" name="Datumsplatzhalter 19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5" name="Fußzeilenplatzhalt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sp>
        <p:nvSpPr>
          <p:cNvPr id="6" name="Titel 45">
            <a:extLst>
              <a:ext uri="{FF2B5EF4-FFF2-40B4-BE49-F238E27FC236}">
                <a16:creationId xmlns:a16="http://schemas.microsoft.com/office/drawing/2014/main" id="{B9BED42A-6E90-D542-8822-18F71FD46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549847"/>
            <a:ext cx="8640233" cy="28733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623888" y="1774800"/>
            <a:ext cx="10944225" cy="4176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096837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Bilder Kacheln /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Foliennummernplatzhalt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E77D2A24-34A5-412B-944E-AB3F17A2A89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Datumsplatzhalter 19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2" name="Fußzeilenplatzhalter 20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sp>
        <p:nvSpPr>
          <p:cNvPr id="42" name="Bildplatzhalter 7">
            <a:extLst>
              <a:ext uri="{FF2B5EF4-FFF2-40B4-BE49-F238E27FC236}">
                <a16:creationId xmlns:a16="http://schemas.microsoft.com/office/drawing/2014/main" id="{68B12084-DFA3-944C-83AE-54D6C0981E6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3998" y="1772815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4" name="Bildplatzhalter 7">
            <a:extLst>
              <a:ext uri="{FF2B5EF4-FFF2-40B4-BE49-F238E27FC236}">
                <a16:creationId xmlns:a16="http://schemas.microsoft.com/office/drawing/2014/main" id="{8DA596E4-6365-754F-931F-6949682E6C54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623998" y="3935963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7" name="Bildplatzhalter 7">
            <a:extLst>
              <a:ext uri="{FF2B5EF4-FFF2-40B4-BE49-F238E27FC236}">
                <a16:creationId xmlns:a16="http://schemas.microsoft.com/office/drawing/2014/main" id="{FE4D480F-27B4-E149-92BD-D752A1846BD6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2841494" y="1772815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8" name="Bildplatzhalter 7">
            <a:extLst>
              <a:ext uri="{FF2B5EF4-FFF2-40B4-BE49-F238E27FC236}">
                <a16:creationId xmlns:a16="http://schemas.microsoft.com/office/drawing/2014/main" id="{DD25C207-7F41-6148-A428-5C0A16E47D6B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2841494" y="3935963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9" name="Bildplatzhalter 7">
            <a:extLst>
              <a:ext uri="{FF2B5EF4-FFF2-40B4-BE49-F238E27FC236}">
                <a16:creationId xmlns:a16="http://schemas.microsoft.com/office/drawing/2014/main" id="{29C1AE75-5B0C-1847-8E79-F2DB0009A712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5058990" y="1772815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0" name="Bildplatzhalter 7">
            <a:extLst>
              <a:ext uri="{FF2B5EF4-FFF2-40B4-BE49-F238E27FC236}">
                <a16:creationId xmlns:a16="http://schemas.microsoft.com/office/drawing/2014/main" id="{852E96C1-6961-0A49-A43E-CAA1FDA1F8CE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5058990" y="3935963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1" name="Bildplatzhalter 7">
            <a:extLst>
              <a:ext uri="{FF2B5EF4-FFF2-40B4-BE49-F238E27FC236}">
                <a16:creationId xmlns:a16="http://schemas.microsoft.com/office/drawing/2014/main" id="{F6A49F0C-2A7F-7C48-BD22-05DCBC39A353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7276486" y="1772815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2" name="Bildplatzhalter 7">
            <a:extLst>
              <a:ext uri="{FF2B5EF4-FFF2-40B4-BE49-F238E27FC236}">
                <a16:creationId xmlns:a16="http://schemas.microsoft.com/office/drawing/2014/main" id="{19AFA016-66C4-E948-AE1E-FE909A962228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7276486" y="3935963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3" name="Bildplatzhalter 7">
            <a:extLst>
              <a:ext uri="{FF2B5EF4-FFF2-40B4-BE49-F238E27FC236}">
                <a16:creationId xmlns:a16="http://schemas.microsoft.com/office/drawing/2014/main" id="{925E6743-3D3E-E64B-AE53-E5D810B264FE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9493984" y="1772815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4" name="Bildplatzhalter 7">
            <a:extLst>
              <a:ext uri="{FF2B5EF4-FFF2-40B4-BE49-F238E27FC236}">
                <a16:creationId xmlns:a16="http://schemas.microsoft.com/office/drawing/2014/main" id="{2B86F239-2498-644F-AF53-D03B0AB370CA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9493984" y="3935963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923420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Bilder + Text Kache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Foliennummernplatzhalt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E77D2A24-34A5-412B-944E-AB3F17A2A89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Datumsplatzhalter 19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2" name="Fußzeilenplatzhalter 20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sp>
        <p:nvSpPr>
          <p:cNvPr id="42" name="Bildplatzhalter 7">
            <a:extLst>
              <a:ext uri="{FF2B5EF4-FFF2-40B4-BE49-F238E27FC236}">
                <a16:creationId xmlns:a16="http://schemas.microsoft.com/office/drawing/2014/main" id="{68B12084-DFA3-944C-83AE-54D6C0981E6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3998" y="1772815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8" name="Bildplatzhalter 7">
            <a:extLst>
              <a:ext uri="{FF2B5EF4-FFF2-40B4-BE49-F238E27FC236}">
                <a16:creationId xmlns:a16="http://schemas.microsoft.com/office/drawing/2014/main" id="{DD25C207-7F41-6148-A428-5C0A16E47D6B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2841494" y="3935963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9" name="Bildplatzhalter 7">
            <a:extLst>
              <a:ext uri="{FF2B5EF4-FFF2-40B4-BE49-F238E27FC236}">
                <a16:creationId xmlns:a16="http://schemas.microsoft.com/office/drawing/2014/main" id="{29C1AE75-5B0C-1847-8E79-F2DB0009A712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5058990" y="1772815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2" name="Bildplatzhalter 7">
            <a:extLst>
              <a:ext uri="{FF2B5EF4-FFF2-40B4-BE49-F238E27FC236}">
                <a16:creationId xmlns:a16="http://schemas.microsoft.com/office/drawing/2014/main" id="{19AFA016-66C4-E948-AE1E-FE909A962228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7276486" y="3935963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3" name="Bildplatzhalter 7">
            <a:extLst>
              <a:ext uri="{FF2B5EF4-FFF2-40B4-BE49-F238E27FC236}">
                <a16:creationId xmlns:a16="http://schemas.microsoft.com/office/drawing/2014/main" id="{925E6743-3D3E-E64B-AE53-E5D810B264FE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9493984" y="1772815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84B9B5EF-25E1-3449-A5AA-C212C0BB02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41494" y="1773238"/>
            <a:ext cx="2073598" cy="2015576"/>
          </a:xfrm>
          <a:solidFill>
            <a:schemeClr val="accent3"/>
          </a:solidFill>
        </p:spPr>
        <p:txBody>
          <a:bodyPr/>
          <a:lstStyle>
            <a:lvl1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8" name="Textplatzhalter 11">
            <a:extLst>
              <a:ext uri="{FF2B5EF4-FFF2-40B4-BE49-F238E27FC236}">
                <a16:creationId xmlns:a16="http://schemas.microsoft.com/office/drawing/2014/main" id="{62EB4BEF-4518-0640-9ED5-F2D3EB1723DB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623998" y="3935963"/>
            <a:ext cx="2073598" cy="2015576"/>
          </a:xfrm>
          <a:solidFill>
            <a:schemeClr val="accent3"/>
          </a:solidFill>
        </p:spPr>
        <p:txBody>
          <a:bodyPr/>
          <a:lstStyle>
            <a:lvl1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9" name="Textplatzhalter 11">
            <a:extLst>
              <a:ext uri="{FF2B5EF4-FFF2-40B4-BE49-F238E27FC236}">
                <a16:creationId xmlns:a16="http://schemas.microsoft.com/office/drawing/2014/main" id="{8CC03D2F-6526-0543-A4BD-D130A615F649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5058992" y="3935963"/>
            <a:ext cx="2073598" cy="2015576"/>
          </a:xfrm>
          <a:solidFill>
            <a:schemeClr val="accent3"/>
          </a:solidFill>
        </p:spPr>
        <p:txBody>
          <a:bodyPr/>
          <a:lstStyle>
            <a:lvl1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0" name="Textplatzhalter 11">
            <a:extLst>
              <a:ext uri="{FF2B5EF4-FFF2-40B4-BE49-F238E27FC236}">
                <a16:creationId xmlns:a16="http://schemas.microsoft.com/office/drawing/2014/main" id="{1F3F56E3-5D9E-BE44-8CF0-8FCF5D4FF5D4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7276484" y="1772815"/>
            <a:ext cx="2073598" cy="2015576"/>
          </a:xfrm>
          <a:solidFill>
            <a:schemeClr val="accent3"/>
          </a:solidFill>
        </p:spPr>
        <p:txBody>
          <a:bodyPr/>
          <a:lstStyle>
            <a:lvl1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1" name="Textplatzhalter 11">
            <a:extLst>
              <a:ext uri="{FF2B5EF4-FFF2-40B4-BE49-F238E27FC236}">
                <a16:creationId xmlns:a16="http://schemas.microsoft.com/office/drawing/2014/main" id="{1328A6DB-B773-3F43-9CC4-4E1026CF90FA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9493986" y="3935963"/>
            <a:ext cx="2073598" cy="2015576"/>
          </a:xfrm>
          <a:solidFill>
            <a:schemeClr val="accent3"/>
          </a:solidFill>
        </p:spPr>
        <p:txBody>
          <a:bodyPr/>
          <a:lstStyle>
            <a:lvl1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spcAft>
                <a:spcPts val="600"/>
              </a:spcAft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8744605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VL - Bilder Kacheln /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Foliennummernplatzhalt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E77D2A24-34A5-412B-944E-AB3F17A2A89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Datumsplatzhalter 19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2" name="Fußzeilenplatzhalter 20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sp>
        <p:nvSpPr>
          <p:cNvPr id="42" name="Bildplatzhalter 7">
            <a:extLst>
              <a:ext uri="{FF2B5EF4-FFF2-40B4-BE49-F238E27FC236}">
                <a16:creationId xmlns:a16="http://schemas.microsoft.com/office/drawing/2014/main" id="{68B12084-DFA3-944C-83AE-54D6C0981E6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3998" y="1772815"/>
            <a:ext cx="2628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4" name="Bildplatzhalter 7">
            <a:extLst>
              <a:ext uri="{FF2B5EF4-FFF2-40B4-BE49-F238E27FC236}">
                <a16:creationId xmlns:a16="http://schemas.microsoft.com/office/drawing/2014/main" id="{8DA596E4-6365-754F-931F-6949682E6C54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623998" y="3935963"/>
            <a:ext cx="2628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7" name="Bildplatzhalter 7">
            <a:extLst>
              <a:ext uri="{FF2B5EF4-FFF2-40B4-BE49-F238E27FC236}">
                <a16:creationId xmlns:a16="http://schemas.microsoft.com/office/drawing/2014/main" id="{FE4D480F-27B4-E149-92BD-D752A1846BD6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3391704" y="1772815"/>
            <a:ext cx="2628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8" name="Bildplatzhalter 7">
            <a:extLst>
              <a:ext uri="{FF2B5EF4-FFF2-40B4-BE49-F238E27FC236}">
                <a16:creationId xmlns:a16="http://schemas.microsoft.com/office/drawing/2014/main" id="{DD25C207-7F41-6148-A428-5C0A16E47D6B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3391704" y="3935963"/>
            <a:ext cx="2628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9" name="Bildplatzhalter 7">
            <a:extLst>
              <a:ext uri="{FF2B5EF4-FFF2-40B4-BE49-F238E27FC236}">
                <a16:creationId xmlns:a16="http://schemas.microsoft.com/office/drawing/2014/main" id="{29C1AE75-5B0C-1847-8E79-F2DB0009A712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6167688" y="1772815"/>
            <a:ext cx="2628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0" name="Bildplatzhalter 7">
            <a:extLst>
              <a:ext uri="{FF2B5EF4-FFF2-40B4-BE49-F238E27FC236}">
                <a16:creationId xmlns:a16="http://schemas.microsoft.com/office/drawing/2014/main" id="{852E96C1-6961-0A49-A43E-CAA1FDA1F8CE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6167688" y="3935963"/>
            <a:ext cx="2628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1" name="Bildplatzhalter 7">
            <a:extLst>
              <a:ext uri="{FF2B5EF4-FFF2-40B4-BE49-F238E27FC236}">
                <a16:creationId xmlns:a16="http://schemas.microsoft.com/office/drawing/2014/main" id="{F6A49F0C-2A7F-7C48-BD22-05DCBC39A353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8939584" y="1772815"/>
            <a:ext cx="2628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2" name="Bildplatzhalter 7">
            <a:extLst>
              <a:ext uri="{FF2B5EF4-FFF2-40B4-BE49-F238E27FC236}">
                <a16:creationId xmlns:a16="http://schemas.microsoft.com/office/drawing/2014/main" id="{19AFA016-66C4-E948-AE1E-FE909A962228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8939584" y="3935963"/>
            <a:ext cx="2628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4659261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Bilder Kacheln /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Foliennummernplatzhalt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E77D2A24-34A5-412B-944E-AB3F17A2A89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Datumsplatzhalter 19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2" name="Fußzeilenplatzhalter 20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2000" y="1772816"/>
            <a:ext cx="2628000" cy="2016000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5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395992" y="1772816"/>
            <a:ext cx="2628000" cy="2016000"/>
          </a:xfrm>
          <a:solidFill>
            <a:schemeClr val="accent3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6168008" y="1772816"/>
            <a:ext cx="2628000" cy="2016000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8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3395992" y="3933056"/>
            <a:ext cx="2628000" cy="2016000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9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8940608" y="3933056"/>
            <a:ext cx="2628000" cy="2016000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0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8940608" y="1772816"/>
            <a:ext cx="2628000" cy="2016000"/>
          </a:xfrm>
          <a:solidFill>
            <a:schemeClr val="accent3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1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623392" y="3933056"/>
            <a:ext cx="2628000" cy="2016000"/>
          </a:xfrm>
          <a:solidFill>
            <a:schemeClr val="accent3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2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6168008" y="3933056"/>
            <a:ext cx="2628000" cy="2016000"/>
          </a:xfrm>
          <a:solidFill>
            <a:schemeClr val="accent3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8746059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Bilder Kacheln /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Foliennummernplatzhalt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E77D2A24-34A5-412B-944E-AB3F17A2A89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Datumsplatzhalter 19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2" name="Fußzeilenplatzhalter 20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sp>
        <p:nvSpPr>
          <p:cNvPr id="42" name="Bildplatzhalter 7">
            <a:extLst>
              <a:ext uri="{FF2B5EF4-FFF2-40B4-BE49-F238E27FC236}">
                <a16:creationId xmlns:a16="http://schemas.microsoft.com/office/drawing/2014/main" id="{68B12084-DFA3-944C-83AE-54D6C0981E6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3998" y="1772815"/>
            <a:ext cx="3549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4" name="Bildplatzhalter 7">
            <a:extLst>
              <a:ext uri="{FF2B5EF4-FFF2-40B4-BE49-F238E27FC236}">
                <a16:creationId xmlns:a16="http://schemas.microsoft.com/office/drawing/2014/main" id="{8DA596E4-6365-754F-931F-6949682E6C54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623998" y="3935963"/>
            <a:ext cx="3549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7" name="Bildplatzhalter 7">
            <a:extLst>
              <a:ext uri="{FF2B5EF4-FFF2-40B4-BE49-F238E27FC236}">
                <a16:creationId xmlns:a16="http://schemas.microsoft.com/office/drawing/2014/main" id="{FE4D480F-27B4-E149-92BD-D752A1846BD6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4320991" y="1772815"/>
            <a:ext cx="3549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8" name="Bildplatzhalter 7">
            <a:extLst>
              <a:ext uri="{FF2B5EF4-FFF2-40B4-BE49-F238E27FC236}">
                <a16:creationId xmlns:a16="http://schemas.microsoft.com/office/drawing/2014/main" id="{DD25C207-7F41-6148-A428-5C0A16E47D6B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4320991" y="3935963"/>
            <a:ext cx="3549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9" name="Bildplatzhalter 7">
            <a:extLst>
              <a:ext uri="{FF2B5EF4-FFF2-40B4-BE49-F238E27FC236}">
                <a16:creationId xmlns:a16="http://schemas.microsoft.com/office/drawing/2014/main" id="{29C1AE75-5B0C-1847-8E79-F2DB0009A712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8017984" y="1772815"/>
            <a:ext cx="3549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0" name="Bildplatzhalter 7">
            <a:extLst>
              <a:ext uri="{FF2B5EF4-FFF2-40B4-BE49-F238E27FC236}">
                <a16:creationId xmlns:a16="http://schemas.microsoft.com/office/drawing/2014/main" id="{852E96C1-6961-0A49-A43E-CAA1FDA1F8CE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8017984" y="3935963"/>
            <a:ext cx="3549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82526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Text + 3 Bilder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7"/>
          <p:cNvSpPr>
            <a:spLocks noGrp="1"/>
          </p:cNvSpPr>
          <p:nvPr>
            <p:ph type="pic" sz="quarter" idx="16"/>
          </p:nvPr>
        </p:nvSpPr>
        <p:spPr>
          <a:xfrm>
            <a:off x="623999" y="3213100"/>
            <a:ext cx="2592000" cy="12954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7" name="Bildplatzhalter 7"/>
          <p:cNvSpPr>
            <a:spLocks noGrp="1"/>
          </p:cNvSpPr>
          <p:nvPr>
            <p:ph type="pic" sz="quarter" idx="18"/>
          </p:nvPr>
        </p:nvSpPr>
        <p:spPr>
          <a:xfrm>
            <a:off x="623999" y="4652963"/>
            <a:ext cx="2592000" cy="1296987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20"/>
          </p:nvPr>
        </p:nvSpPr>
        <p:spPr>
          <a:xfrm>
            <a:off x="623999" y="1773238"/>
            <a:ext cx="2592000" cy="12954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0" name="Inhaltsplatzhalter 7"/>
          <p:cNvSpPr>
            <a:spLocks noGrp="1"/>
          </p:cNvSpPr>
          <p:nvPr>
            <p:ph sz="quarter" idx="21"/>
          </p:nvPr>
        </p:nvSpPr>
        <p:spPr>
          <a:xfrm>
            <a:off x="3575720" y="1773238"/>
            <a:ext cx="7991865" cy="4176712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800" b="0">
                <a:solidFill>
                  <a:srgbClr val="342A94"/>
                </a:solidFill>
              </a:defRPr>
            </a:lvl1pPr>
            <a:lvl2pPr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Foliennummernplatzhalter 15"/>
          <p:cNvSpPr>
            <a:spLocks noGrp="1"/>
          </p:cNvSpPr>
          <p:nvPr>
            <p:ph type="sldNum" sz="quarter" idx="22"/>
          </p:nvPr>
        </p:nvSpPr>
        <p:spPr>
          <a:xfrm>
            <a:off x="10200456" y="6443664"/>
            <a:ext cx="136712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E77D2A24-34A5-412B-944E-AB3F17A2A89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Datumsplatzhalter 19"/>
          <p:cNvSpPr>
            <a:spLocks noGrp="1"/>
          </p:cNvSpPr>
          <p:nvPr>
            <p:ph type="dt" sz="half" idx="23"/>
          </p:nvPr>
        </p:nvSpPr>
        <p:spPr>
          <a:xfrm>
            <a:off x="624418" y="6443664"/>
            <a:ext cx="143913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2" name="Fußzeilenplatzhalter 20"/>
          <p:cNvSpPr>
            <a:spLocks noGrp="1"/>
          </p:cNvSpPr>
          <p:nvPr>
            <p:ph type="ftr" sz="quarter" idx="24"/>
          </p:nvPr>
        </p:nvSpPr>
        <p:spPr>
          <a:xfrm>
            <a:off x="2207568" y="6443664"/>
            <a:ext cx="784887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01868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VL - Bilder Kacheln /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Foliennummernplatzhalt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E77D2A24-34A5-412B-944E-AB3F17A2A89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Datumsplatzhalter 19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2" name="Fußzeilenplatzhalter 20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2000" y="1772816"/>
            <a:ext cx="3564000" cy="2016000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4309200" y="1772816"/>
            <a:ext cx="3564000" cy="2016000"/>
          </a:xfrm>
          <a:solidFill>
            <a:schemeClr val="accent3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5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8010000" y="1772816"/>
            <a:ext cx="3564000" cy="2016000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4309200" y="3924000"/>
            <a:ext cx="3564000" cy="2016000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8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8010000" y="3924000"/>
            <a:ext cx="3564000" cy="2016000"/>
          </a:xfrm>
          <a:solidFill>
            <a:schemeClr val="accent3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9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612000" y="3924000"/>
            <a:ext cx="3564000" cy="2016000"/>
          </a:xfrm>
          <a:solidFill>
            <a:schemeClr val="accent3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1pPr>
            <a:lvl2pPr marL="4572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2pPr>
            <a:lvl3pPr marL="914400" indent="0" algn="ctr">
              <a:spcAft>
                <a:spcPts val="600"/>
              </a:spcAft>
              <a:buNone/>
              <a:defRPr b="0" i="0">
                <a:latin typeface="+mj-lt"/>
                <a:cs typeface="Calibri" panose="020F050202020403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837930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Bilder Kacheln /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Foliennummernplatzhalt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E77D2A24-34A5-412B-944E-AB3F17A2A89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Datumsplatzhalter 19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2" name="Fußzeilenplatzhalter 20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sp>
        <p:nvSpPr>
          <p:cNvPr id="42" name="Bildplatzhalter 7">
            <a:extLst>
              <a:ext uri="{FF2B5EF4-FFF2-40B4-BE49-F238E27FC236}">
                <a16:creationId xmlns:a16="http://schemas.microsoft.com/office/drawing/2014/main" id="{68B12084-DFA3-944C-83AE-54D6C0981E6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3998" y="1772815"/>
            <a:ext cx="5400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4" name="Bildplatzhalter 7">
            <a:extLst>
              <a:ext uri="{FF2B5EF4-FFF2-40B4-BE49-F238E27FC236}">
                <a16:creationId xmlns:a16="http://schemas.microsoft.com/office/drawing/2014/main" id="{8DA596E4-6365-754F-931F-6949682E6C54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623998" y="3935963"/>
            <a:ext cx="5400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7" name="Bildplatzhalter 7">
            <a:extLst>
              <a:ext uri="{FF2B5EF4-FFF2-40B4-BE49-F238E27FC236}">
                <a16:creationId xmlns:a16="http://schemas.microsoft.com/office/drawing/2014/main" id="{FE4D480F-27B4-E149-92BD-D752A1846BD6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6167928" y="1772815"/>
            <a:ext cx="5400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8" name="Bildplatzhalter 7">
            <a:extLst>
              <a:ext uri="{FF2B5EF4-FFF2-40B4-BE49-F238E27FC236}">
                <a16:creationId xmlns:a16="http://schemas.microsoft.com/office/drawing/2014/main" id="{DD25C207-7F41-6148-A428-5C0A16E47D6B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167928" y="3935963"/>
            <a:ext cx="54000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916055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4 Bilder Link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Foliennummernplatzhalter 15"/>
          <p:cNvSpPr>
            <a:spLocks noGrp="1"/>
          </p:cNvSpPr>
          <p:nvPr>
            <p:ph type="sldNum" sz="quarter" idx="22"/>
          </p:nvPr>
        </p:nvSpPr>
        <p:spPr>
          <a:xfrm>
            <a:off x="10200456" y="6443664"/>
            <a:ext cx="136712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E77D2A24-34A5-412B-944E-AB3F17A2A89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Datumsplatzhalter 19"/>
          <p:cNvSpPr>
            <a:spLocks noGrp="1"/>
          </p:cNvSpPr>
          <p:nvPr>
            <p:ph type="dt" sz="half" idx="23"/>
          </p:nvPr>
        </p:nvSpPr>
        <p:spPr>
          <a:xfrm>
            <a:off x="624418" y="6443664"/>
            <a:ext cx="143913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2" name="Fußzeilenplatzhalter 20"/>
          <p:cNvSpPr>
            <a:spLocks noGrp="1"/>
          </p:cNvSpPr>
          <p:nvPr>
            <p:ph type="ftr" sz="quarter" idx="24"/>
          </p:nvPr>
        </p:nvSpPr>
        <p:spPr>
          <a:xfrm>
            <a:off x="2207568" y="6443664"/>
            <a:ext cx="784887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F59E8707-50B1-1C47-95EC-F04EF030FD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71736" y="1773237"/>
            <a:ext cx="6274322" cy="4175779"/>
          </a:xfrm>
        </p:spPr>
        <p:txBody>
          <a:bodyPr/>
          <a:lstStyle>
            <a:lvl1pPr>
              <a:spcAft>
                <a:spcPts val="600"/>
              </a:spcAft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Aft>
                <a:spcPts val="600"/>
              </a:spcAft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spcAft>
                <a:spcPts val="600"/>
              </a:spcAft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spcAft>
                <a:spcPts val="600"/>
              </a:spcAft>
              <a:defRPr>
                <a:latin typeface="+mn-lt"/>
              </a:defRPr>
            </a:lvl4pPr>
            <a:lvl5pPr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8" name="Bildplatzhalter 7">
            <a:extLst>
              <a:ext uri="{FF2B5EF4-FFF2-40B4-BE49-F238E27FC236}">
                <a16:creationId xmlns:a16="http://schemas.microsoft.com/office/drawing/2014/main" id="{618ABBE4-2E1D-D945-90D8-9AAF2B1AA18F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3998" y="1772815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7" name="Bildplatzhalter 7">
            <a:extLst>
              <a:ext uri="{FF2B5EF4-FFF2-40B4-BE49-F238E27FC236}">
                <a16:creationId xmlns:a16="http://schemas.microsoft.com/office/drawing/2014/main" id="{D3786D7E-FE64-7547-858E-822FE973ABCB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623998" y="3935963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8" name="Bildplatzhalter 7">
            <a:extLst>
              <a:ext uri="{FF2B5EF4-FFF2-40B4-BE49-F238E27FC236}">
                <a16:creationId xmlns:a16="http://schemas.microsoft.com/office/drawing/2014/main" id="{B9EC7DBD-53B1-1246-87E1-DC7FB0C5D456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2841494" y="1772815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9" name="Bildplatzhalter 7">
            <a:extLst>
              <a:ext uri="{FF2B5EF4-FFF2-40B4-BE49-F238E27FC236}">
                <a16:creationId xmlns:a16="http://schemas.microsoft.com/office/drawing/2014/main" id="{840AB4B6-7D4F-D64B-8488-7E22062CEC5D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2841494" y="3935963"/>
            <a:ext cx="2073600" cy="201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040468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Bild 4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1"/>
          <p:cNvSpPr>
            <a:spLocks noChangeShapeType="1"/>
          </p:cNvSpPr>
          <p:nvPr userDrawn="1"/>
        </p:nvSpPr>
        <p:spPr bwMode="auto">
          <a:xfrm>
            <a:off x="334434" y="1143000"/>
            <a:ext cx="11521017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 sz="2400">
              <a:solidFill>
                <a:srgbClr val="002663"/>
              </a:solidFill>
              <a:latin typeface="Times" charset="0"/>
            </a:endParaRPr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624417" y="1773238"/>
            <a:ext cx="10943167" cy="4176712"/>
          </a:xfr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Datumsplatzhalter 46"/>
          <p:cNvSpPr>
            <a:spLocks noGrp="1"/>
          </p:cNvSpPr>
          <p:nvPr>
            <p:ph type="dt" sz="half" idx="17"/>
          </p:nvPr>
        </p:nvSpPr>
        <p:spPr>
          <a:xfrm>
            <a:off x="624418" y="6443664"/>
            <a:ext cx="143913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6" name="Foliennummernplatzhalter 47"/>
          <p:cNvSpPr>
            <a:spLocks noGrp="1"/>
          </p:cNvSpPr>
          <p:nvPr>
            <p:ph type="sldNum" sz="quarter" idx="18"/>
          </p:nvPr>
        </p:nvSpPr>
        <p:spPr>
          <a:xfrm>
            <a:off x="10200456" y="6443664"/>
            <a:ext cx="136712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AF9E2365-5093-461F-9FD5-7649BF30B4A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Fußzeilenplatzhalter 48"/>
          <p:cNvSpPr>
            <a:spLocks noGrp="1"/>
          </p:cNvSpPr>
          <p:nvPr>
            <p:ph type="ftr" sz="quarter" idx="19"/>
          </p:nvPr>
        </p:nvSpPr>
        <p:spPr>
          <a:xfrm>
            <a:off x="2207568" y="6443664"/>
            <a:ext cx="784887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4643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VL - Diagramm 4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1"/>
          <p:cNvSpPr>
            <a:spLocks noChangeShapeType="1"/>
          </p:cNvSpPr>
          <p:nvPr userDrawn="1"/>
        </p:nvSpPr>
        <p:spPr bwMode="auto">
          <a:xfrm>
            <a:off x="334434" y="1143000"/>
            <a:ext cx="11521017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 sz="2400">
              <a:solidFill>
                <a:srgbClr val="002663"/>
              </a:solidFill>
              <a:latin typeface="Times" charset="0"/>
            </a:endParaRPr>
          </a:p>
        </p:txBody>
      </p:sp>
      <p:sp>
        <p:nvSpPr>
          <p:cNvPr id="46" name="Titel 4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3" name="Diagrammplatzhalter 12"/>
          <p:cNvSpPr>
            <a:spLocks noGrp="1"/>
          </p:cNvSpPr>
          <p:nvPr>
            <p:ph type="chart" sz="quarter" idx="16"/>
          </p:nvPr>
        </p:nvSpPr>
        <p:spPr>
          <a:xfrm>
            <a:off x="624417" y="1773238"/>
            <a:ext cx="10943167" cy="4176712"/>
          </a:xfrm>
        </p:spPr>
        <p:txBody>
          <a:bodyPr rtlCol="0">
            <a:normAutofit/>
          </a:bodyPr>
          <a:lstStyle/>
          <a:p>
            <a:pPr lvl="0"/>
            <a:r>
              <a:rPr lang="de-DE" noProof="0"/>
              <a:t>Diagramm durch Klicken auf Symbol hinzufügen</a:t>
            </a:r>
          </a:p>
        </p:txBody>
      </p:sp>
      <p:sp>
        <p:nvSpPr>
          <p:cNvPr id="5" name="Datumsplatzhalter 46"/>
          <p:cNvSpPr>
            <a:spLocks noGrp="1"/>
          </p:cNvSpPr>
          <p:nvPr>
            <p:ph type="dt" sz="half" idx="17"/>
          </p:nvPr>
        </p:nvSpPr>
        <p:spPr>
          <a:xfrm>
            <a:off x="624418" y="6443664"/>
            <a:ext cx="143913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6" name="Foliennummernplatzhalter 47"/>
          <p:cNvSpPr>
            <a:spLocks noGrp="1"/>
          </p:cNvSpPr>
          <p:nvPr>
            <p:ph type="sldNum" sz="quarter" idx="18"/>
          </p:nvPr>
        </p:nvSpPr>
        <p:spPr>
          <a:xfrm>
            <a:off x="10200456" y="6443664"/>
            <a:ext cx="136712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B8666014-D1D0-453C-A32F-FF6EF9FE7D44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Fußzeilenplatzhalter 48"/>
          <p:cNvSpPr>
            <a:spLocks noGrp="1"/>
          </p:cNvSpPr>
          <p:nvPr>
            <p:ph type="ftr" sz="quarter" idx="19"/>
          </p:nvPr>
        </p:nvSpPr>
        <p:spPr>
          <a:xfrm>
            <a:off x="2207568" y="6443664"/>
            <a:ext cx="784887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5453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VL -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15"/>
          <p:cNvSpPr>
            <a:spLocks noGrp="1"/>
          </p:cNvSpPr>
          <p:nvPr>
            <p:ph type="sldNum" sz="quarter" idx="10"/>
          </p:nvPr>
        </p:nvSpPr>
        <p:spPr>
          <a:xfrm>
            <a:off x="10200456" y="6443664"/>
            <a:ext cx="136712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4" name="Datumsplatzhalter 19"/>
          <p:cNvSpPr>
            <a:spLocks noGrp="1"/>
          </p:cNvSpPr>
          <p:nvPr>
            <p:ph type="dt" sz="half" idx="11"/>
          </p:nvPr>
        </p:nvSpPr>
        <p:spPr>
          <a:xfrm>
            <a:off x="624418" y="6443664"/>
            <a:ext cx="143913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5" name="Fußzeilenplatzhalter 20"/>
          <p:cNvSpPr>
            <a:spLocks noGrp="1"/>
          </p:cNvSpPr>
          <p:nvPr>
            <p:ph type="ftr" sz="quarter" idx="12"/>
          </p:nvPr>
        </p:nvSpPr>
        <p:spPr>
          <a:xfrm>
            <a:off x="2207568" y="6443664"/>
            <a:ext cx="784887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6" name="Titel 45">
            <a:extLst>
              <a:ext uri="{FF2B5EF4-FFF2-40B4-BE49-F238E27FC236}">
                <a16:creationId xmlns:a16="http://schemas.microsoft.com/office/drawing/2014/main" id="{B9BED42A-6E90-D542-8822-18F71FD46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549847"/>
            <a:ext cx="8640233" cy="28733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7210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Line 11"/>
          <p:cNvSpPr>
            <a:spLocks noChangeShapeType="1"/>
          </p:cNvSpPr>
          <p:nvPr/>
        </p:nvSpPr>
        <p:spPr bwMode="auto">
          <a:xfrm>
            <a:off x="334434" y="1143000"/>
            <a:ext cx="11521017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 sz="2400">
              <a:solidFill>
                <a:srgbClr val="002663"/>
              </a:solidFill>
              <a:latin typeface="Times" charset="0"/>
            </a:endParaRPr>
          </a:p>
        </p:txBody>
      </p:sp>
      <p:sp>
        <p:nvSpPr>
          <p:cNvPr id="1031" name="Titelplatzhalter 23"/>
          <p:cNvSpPr>
            <a:spLocks noGrp="1"/>
          </p:cNvSpPr>
          <p:nvPr>
            <p:ph type="title"/>
          </p:nvPr>
        </p:nvSpPr>
        <p:spPr bwMode="auto">
          <a:xfrm>
            <a:off x="624418" y="549847"/>
            <a:ext cx="864023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2" name="Textplatzhalter 24"/>
          <p:cNvSpPr>
            <a:spLocks noGrp="1"/>
          </p:cNvSpPr>
          <p:nvPr>
            <p:ph type="body" idx="1"/>
          </p:nvPr>
        </p:nvSpPr>
        <p:spPr bwMode="auto">
          <a:xfrm>
            <a:off x="609600" y="1773238"/>
            <a:ext cx="10972800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521" y="199212"/>
            <a:ext cx="2088233" cy="729457"/>
          </a:xfrm>
          <a:prstGeom prst="rect">
            <a:avLst/>
          </a:prstGeom>
        </p:spPr>
      </p:pic>
      <p:sp>
        <p:nvSpPr>
          <p:cNvPr id="10" name="Foliennummernplatzhalter 15"/>
          <p:cNvSpPr>
            <a:spLocks noGrp="1"/>
          </p:cNvSpPr>
          <p:nvPr>
            <p:ph type="sldNum" sz="quarter" idx="4"/>
          </p:nvPr>
        </p:nvSpPr>
        <p:spPr>
          <a:xfrm>
            <a:off x="10200456" y="6443664"/>
            <a:ext cx="13671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D2A49C6E-0286-4D50-B749-05B77C90FBBC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Datumsplatzhalter 19"/>
          <p:cNvSpPr>
            <a:spLocks noGrp="1"/>
          </p:cNvSpPr>
          <p:nvPr>
            <p:ph type="dt" sz="half" idx="2"/>
          </p:nvPr>
        </p:nvSpPr>
        <p:spPr>
          <a:xfrm>
            <a:off x="624418" y="6443664"/>
            <a:ext cx="143913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0" hangingPunct="0">
              <a:def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2" name="Fußzeilenplatzhalter 20"/>
          <p:cNvSpPr>
            <a:spLocks noGrp="1"/>
          </p:cNvSpPr>
          <p:nvPr>
            <p:ph type="ftr" sz="quarter" idx="3"/>
          </p:nvPr>
        </p:nvSpPr>
        <p:spPr>
          <a:xfrm>
            <a:off x="2207568" y="6443664"/>
            <a:ext cx="784887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1pPr>
          </a:lstStyle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pic>
        <p:nvPicPr>
          <p:cNvPr id="13" name="Picture 2" descr="Bildergebnis für t-systems international gmbh"/>
          <p:cNvPicPr>
            <a:picLocks noChangeAspect="1" noChangeArrowheads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28" b="37847"/>
          <a:stretch/>
        </p:blipFill>
        <p:spPr bwMode="auto">
          <a:xfrm>
            <a:off x="9912424" y="6477002"/>
            <a:ext cx="1385139" cy="32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 userDrawn="1"/>
        </p:nvSpPr>
        <p:spPr>
          <a:xfrm>
            <a:off x="7682910" y="6495010"/>
            <a:ext cx="23110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latin typeface="Verdana" pitchFamily="34" charset="0"/>
              </a:rPr>
              <a:t>in Zusammenarbeit mit </a:t>
            </a:r>
          </a:p>
        </p:txBody>
      </p:sp>
    </p:spTree>
    <p:extLst>
      <p:ext uri="{BB962C8B-B14F-4D97-AF65-F5344CB8AC3E}">
        <p14:creationId xmlns:p14="http://schemas.microsoft.com/office/powerpoint/2010/main" val="338613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8" r:id="rId1"/>
    <p:sldLayoutId id="2147485079" r:id="rId2"/>
    <p:sldLayoutId id="2147485080" r:id="rId3"/>
    <p:sldLayoutId id="2147485081" r:id="rId4"/>
    <p:sldLayoutId id="2147485082" r:id="rId5"/>
    <p:sldLayoutId id="2147485089" r:id="rId6"/>
    <p:sldLayoutId id="2147485083" r:id="rId7"/>
    <p:sldLayoutId id="2147485084" r:id="rId8"/>
    <p:sldLayoutId id="2147485085" r:id="rId9"/>
    <p:sldLayoutId id="2147485095" r:id="rId10"/>
    <p:sldLayoutId id="2147485087" r:id="rId11"/>
    <p:sldLayoutId id="2147485091" r:id="rId12"/>
    <p:sldLayoutId id="2147485096" r:id="rId13"/>
    <p:sldLayoutId id="2147485092" r:id="rId14"/>
    <p:sldLayoutId id="2147485093" r:id="rId15"/>
    <p:sldLayoutId id="2147485097" r:id="rId16"/>
    <p:sldLayoutId id="2147485094" r:id="rId17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42A94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Verdan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Verdan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Verdan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Verdana" charset="0"/>
        </a:defRPr>
      </a:lvl9pPr>
    </p:titleStyle>
    <p:bodyStyle>
      <a:lvl1pPr marL="342900" indent="-342900" algn="l" rtl="0" eaLnBrk="1" fontAlgn="base" hangingPunct="1">
        <a:spcBef>
          <a:spcPts val="500"/>
        </a:spcBef>
        <a:spcAft>
          <a:spcPct val="0"/>
        </a:spcAft>
        <a:buClr>
          <a:srgbClr val="F07300"/>
        </a:buClr>
        <a:buFont typeface="Wingdings" pitchFamily="2" charset="2"/>
        <a:buChar char="§"/>
        <a:defRPr>
          <a:solidFill>
            <a:srgbClr val="342A94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rtl="0" eaLnBrk="1" fontAlgn="base" hangingPunct="1">
        <a:spcBef>
          <a:spcPts val="500"/>
        </a:spcBef>
        <a:spcAft>
          <a:spcPct val="0"/>
        </a:spcAft>
        <a:buClr>
          <a:srgbClr val="F07300"/>
        </a:buClr>
        <a:buFont typeface="Wingdings" pitchFamily="2" charset="2"/>
        <a:buChar char="§"/>
        <a:defRPr sz="1600">
          <a:solidFill>
            <a:srgbClr val="342A94"/>
          </a:solidFill>
          <a:latin typeface="Verdana" panose="020B0604030504040204" pitchFamily="34" charset="0"/>
          <a:ea typeface="Verdana" pitchFamily="34" charset="0"/>
          <a:cs typeface="Verdana" panose="020B0604030504040204" pitchFamily="34" charset="0"/>
        </a:defRPr>
      </a:lvl2pPr>
      <a:lvl3pPr marL="1143000" indent="-228600" algn="l" rtl="0" eaLnBrk="1" fontAlgn="base" hangingPunct="1">
        <a:spcBef>
          <a:spcPts val="500"/>
        </a:spcBef>
        <a:spcAft>
          <a:spcPct val="0"/>
        </a:spcAft>
        <a:buClr>
          <a:srgbClr val="F07300"/>
        </a:buClr>
        <a:buFont typeface="Wingdings" pitchFamily="2" charset="2"/>
        <a:buChar char="§"/>
        <a:defRPr sz="1500">
          <a:solidFill>
            <a:srgbClr val="342A94"/>
          </a:solidFill>
          <a:latin typeface="Verdana" panose="020B0604030504040204" pitchFamily="34" charset="0"/>
          <a:ea typeface="Verdana" pitchFamily="34" charset="0"/>
          <a:cs typeface="Verdana" panose="020B0604030504040204" pitchFamily="34" charset="0"/>
        </a:defRPr>
      </a:lvl3pPr>
      <a:lvl4pPr marL="1600200" indent="-228600" algn="l" rtl="0" eaLnBrk="1" fontAlgn="base" hangingPunct="1">
        <a:spcBef>
          <a:spcPts val="5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rtl="0" eaLnBrk="1" fontAlgn="base" hangingPunct="1">
        <a:spcBef>
          <a:spcPts val="5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Line 11"/>
          <p:cNvSpPr>
            <a:spLocks noChangeShapeType="1"/>
          </p:cNvSpPr>
          <p:nvPr/>
        </p:nvSpPr>
        <p:spPr bwMode="auto">
          <a:xfrm>
            <a:off x="334434" y="1143000"/>
            <a:ext cx="11521017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 sz="2400">
              <a:solidFill>
                <a:srgbClr val="002663"/>
              </a:solidFill>
              <a:latin typeface="Times" charset="0"/>
            </a:endParaRPr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4"/>
          </p:nvPr>
        </p:nvSpPr>
        <p:spPr>
          <a:xfrm>
            <a:off x="10200456" y="6443664"/>
            <a:ext cx="13671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D2A49C6E-0286-4D50-B749-05B77C90FBBC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20" name="Datumsplatzhalter 19"/>
          <p:cNvSpPr>
            <a:spLocks noGrp="1"/>
          </p:cNvSpPr>
          <p:nvPr>
            <p:ph type="dt" sz="half" idx="2"/>
          </p:nvPr>
        </p:nvSpPr>
        <p:spPr>
          <a:xfrm>
            <a:off x="624418" y="6443664"/>
            <a:ext cx="143913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0" hangingPunct="0">
              <a:def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21" name="Fußzeilenplatzhalter 20"/>
          <p:cNvSpPr>
            <a:spLocks noGrp="1"/>
          </p:cNvSpPr>
          <p:nvPr>
            <p:ph type="ftr" sz="quarter" idx="3"/>
          </p:nvPr>
        </p:nvSpPr>
        <p:spPr>
          <a:xfrm>
            <a:off x="2207568" y="6443664"/>
            <a:ext cx="784887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1pPr>
          </a:lstStyle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1031" name="Titelplatzhalter 23"/>
          <p:cNvSpPr>
            <a:spLocks noGrp="1"/>
          </p:cNvSpPr>
          <p:nvPr>
            <p:ph type="title"/>
          </p:nvPr>
        </p:nvSpPr>
        <p:spPr bwMode="auto">
          <a:xfrm>
            <a:off x="624418" y="549847"/>
            <a:ext cx="864023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2" name="Textplatzhalter 24"/>
          <p:cNvSpPr>
            <a:spLocks noGrp="1"/>
          </p:cNvSpPr>
          <p:nvPr>
            <p:ph type="body" idx="1"/>
          </p:nvPr>
        </p:nvSpPr>
        <p:spPr bwMode="auto">
          <a:xfrm>
            <a:off x="609600" y="1773238"/>
            <a:ext cx="10972800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496" y="260648"/>
            <a:ext cx="1272574" cy="50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04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9" r:id="rId1"/>
    <p:sldLayoutId id="2147485100" r:id="rId2"/>
    <p:sldLayoutId id="2147485101" r:id="rId3"/>
    <p:sldLayoutId id="2147485102" r:id="rId4"/>
    <p:sldLayoutId id="2147485103" r:id="rId5"/>
    <p:sldLayoutId id="2147485104" r:id="rId6"/>
    <p:sldLayoutId id="2147485105" r:id="rId7"/>
    <p:sldLayoutId id="2147485106" r:id="rId8"/>
    <p:sldLayoutId id="2147485107" r:id="rId9"/>
    <p:sldLayoutId id="2147485108" r:id="rId10"/>
    <p:sldLayoutId id="2147485109" r:id="rId11"/>
    <p:sldLayoutId id="2147485110" r:id="rId12"/>
    <p:sldLayoutId id="2147485111" r:id="rId13"/>
    <p:sldLayoutId id="2147485112" r:id="rId14"/>
    <p:sldLayoutId id="2147485113" r:id="rId15"/>
    <p:sldLayoutId id="2147485114" r:id="rId16"/>
    <p:sldLayoutId id="2147485115" r:id="rId17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42A94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Verdan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Verdan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Verdan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Verdana" charset="0"/>
        </a:defRPr>
      </a:lvl9pPr>
    </p:titleStyle>
    <p:bodyStyle>
      <a:lvl1pPr marL="342900" indent="-342900" algn="l" rtl="0" eaLnBrk="1" fontAlgn="base" hangingPunct="1">
        <a:spcBef>
          <a:spcPts val="500"/>
        </a:spcBef>
        <a:spcAft>
          <a:spcPct val="0"/>
        </a:spcAft>
        <a:buClr>
          <a:srgbClr val="F07300"/>
        </a:buClr>
        <a:buFont typeface="Wingdings" pitchFamily="2" charset="2"/>
        <a:buChar char="§"/>
        <a:defRPr>
          <a:solidFill>
            <a:srgbClr val="342A94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rtl="0" eaLnBrk="1" fontAlgn="base" hangingPunct="1">
        <a:spcBef>
          <a:spcPts val="500"/>
        </a:spcBef>
        <a:spcAft>
          <a:spcPct val="0"/>
        </a:spcAft>
        <a:buClr>
          <a:srgbClr val="F07300"/>
        </a:buClr>
        <a:buFont typeface="Wingdings" pitchFamily="2" charset="2"/>
        <a:buChar char="§"/>
        <a:defRPr sz="1600">
          <a:solidFill>
            <a:srgbClr val="342A94"/>
          </a:solidFill>
          <a:latin typeface="Verdana" panose="020B0604030504040204" pitchFamily="34" charset="0"/>
          <a:ea typeface="Verdana" pitchFamily="34" charset="0"/>
          <a:cs typeface="Verdana" panose="020B0604030504040204" pitchFamily="34" charset="0"/>
        </a:defRPr>
      </a:lvl2pPr>
      <a:lvl3pPr marL="1143000" indent="-228600" algn="l" rtl="0" eaLnBrk="1" fontAlgn="base" hangingPunct="1">
        <a:spcBef>
          <a:spcPts val="500"/>
        </a:spcBef>
        <a:spcAft>
          <a:spcPct val="0"/>
        </a:spcAft>
        <a:buClr>
          <a:srgbClr val="F07300"/>
        </a:buClr>
        <a:buFont typeface="Wingdings" pitchFamily="2" charset="2"/>
        <a:buChar char="§"/>
        <a:defRPr sz="1500">
          <a:solidFill>
            <a:srgbClr val="342A94"/>
          </a:solidFill>
          <a:latin typeface="Verdana" panose="020B0604030504040204" pitchFamily="34" charset="0"/>
          <a:ea typeface="Verdana" pitchFamily="34" charset="0"/>
          <a:cs typeface="Verdana" panose="020B0604030504040204" pitchFamily="34" charset="0"/>
        </a:defRPr>
      </a:lvl3pPr>
      <a:lvl4pPr marL="1600200" indent="-228600" algn="l" rtl="0" eaLnBrk="1" fontAlgn="base" hangingPunct="1">
        <a:spcBef>
          <a:spcPts val="5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rtl="0" eaLnBrk="1" fontAlgn="base" hangingPunct="1">
        <a:spcBef>
          <a:spcPts val="5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Line 11"/>
          <p:cNvSpPr>
            <a:spLocks noChangeShapeType="1"/>
          </p:cNvSpPr>
          <p:nvPr/>
        </p:nvSpPr>
        <p:spPr bwMode="auto">
          <a:xfrm>
            <a:off x="334434" y="1143000"/>
            <a:ext cx="11521017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 sz="2400">
              <a:solidFill>
                <a:srgbClr val="002663"/>
              </a:solidFill>
              <a:latin typeface="Times" charset="0"/>
            </a:endParaRPr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4"/>
          </p:nvPr>
        </p:nvSpPr>
        <p:spPr>
          <a:xfrm>
            <a:off x="10200456" y="6443664"/>
            <a:ext cx="13671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D2A49C6E-0286-4D50-B749-05B77C90FBBC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20" name="Datumsplatzhalter 19"/>
          <p:cNvSpPr>
            <a:spLocks noGrp="1"/>
          </p:cNvSpPr>
          <p:nvPr>
            <p:ph type="dt" sz="half" idx="2"/>
          </p:nvPr>
        </p:nvSpPr>
        <p:spPr>
          <a:xfrm>
            <a:off x="624418" y="6443664"/>
            <a:ext cx="143913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0" hangingPunct="0">
              <a:def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21" name="Fußzeilenplatzhalter 20"/>
          <p:cNvSpPr>
            <a:spLocks noGrp="1"/>
          </p:cNvSpPr>
          <p:nvPr>
            <p:ph type="ftr" sz="quarter" idx="3"/>
          </p:nvPr>
        </p:nvSpPr>
        <p:spPr>
          <a:xfrm>
            <a:off x="2207568" y="6443664"/>
            <a:ext cx="784887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sp>
        <p:nvSpPr>
          <p:cNvPr id="1031" name="Titelplatzhalter 23"/>
          <p:cNvSpPr>
            <a:spLocks noGrp="1"/>
          </p:cNvSpPr>
          <p:nvPr>
            <p:ph type="title"/>
          </p:nvPr>
        </p:nvSpPr>
        <p:spPr bwMode="auto">
          <a:xfrm>
            <a:off x="624418" y="549847"/>
            <a:ext cx="864023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2" name="Textplatzhalter 24"/>
          <p:cNvSpPr>
            <a:spLocks noGrp="1"/>
          </p:cNvSpPr>
          <p:nvPr>
            <p:ph type="body" idx="1"/>
          </p:nvPr>
        </p:nvSpPr>
        <p:spPr bwMode="auto">
          <a:xfrm>
            <a:off x="609600" y="1773238"/>
            <a:ext cx="10972800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368" y="332656"/>
            <a:ext cx="2155701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1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7" r:id="rId1"/>
    <p:sldLayoutId id="2147485118" r:id="rId2"/>
    <p:sldLayoutId id="2147485119" r:id="rId3"/>
    <p:sldLayoutId id="2147485120" r:id="rId4"/>
    <p:sldLayoutId id="2147485121" r:id="rId5"/>
    <p:sldLayoutId id="2147485122" r:id="rId6"/>
    <p:sldLayoutId id="2147485123" r:id="rId7"/>
    <p:sldLayoutId id="2147485124" r:id="rId8"/>
    <p:sldLayoutId id="2147485125" r:id="rId9"/>
    <p:sldLayoutId id="2147485126" r:id="rId10"/>
    <p:sldLayoutId id="2147485127" r:id="rId11"/>
    <p:sldLayoutId id="2147485128" r:id="rId12"/>
    <p:sldLayoutId id="2147485129" r:id="rId13"/>
    <p:sldLayoutId id="2147485130" r:id="rId14"/>
    <p:sldLayoutId id="2147485131" r:id="rId15"/>
    <p:sldLayoutId id="2147485132" r:id="rId16"/>
    <p:sldLayoutId id="2147485133" r:id="rId17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42A94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Verdan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Verdan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Verdan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Verdana" charset="0"/>
        </a:defRPr>
      </a:lvl9pPr>
    </p:titleStyle>
    <p:bodyStyle>
      <a:lvl1pPr marL="342900" indent="-342900" algn="l" rtl="0" eaLnBrk="1" fontAlgn="base" hangingPunct="1">
        <a:spcBef>
          <a:spcPts val="500"/>
        </a:spcBef>
        <a:spcAft>
          <a:spcPct val="0"/>
        </a:spcAft>
        <a:buClr>
          <a:srgbClr val="F07300"/>
        </a:buClr>
        <a:buFont typeface="Wingdings" pitchFamily="2" charset="2"/>
        <a:buChar char="§"/>
        <a:defRPr>
          <a:solidFill>
            <a:srgbClr val="342A94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rtl="0" eaLnBrk="1" fontAlgn="base" hangingPunct="1">
        <a:spcBef>
          <a:spcPts val="500"/>
        </a:spcBef>
        <a:spcAft>
          <a:spcPct val="0"/>
        </a:spcAft>
        <a:buClr>
          <a:srgbClr val="F07300"/>
        </a:buClr>
        <a:buFont typeface="Wingdings" pitchFamily="2" charset="2"/>
        <a:buChar char="§"/>
        <a:defRPr sz="1600">
          <a:solidFill>
            <a:srgbClr val="342A94"/>
          </a:solidFill>
          <a:latin typeface="Verdana" panose="020B0604030504040204" pitchFamily="34" charset="0"/>
          <a:ea typeface="Verdana" pitchFamily="34" charset="0"/>
          <a:cs typeface="Verdana" panose="020B0604030504040204" pitchFamily="34" charset="0"/>
        </a:defRPr>
      </a:lvl2pPr>
      <a:lvl3pPr marL="1143000" indent="-228600" algn="l" rtl="0" eaLnBrk="1" fontAlgn="base" hangingPunct="1">
        <a:spcBef>
          <a:spcPts val="500"/>
        </a:spcBef>
        <a:spcAft>
          <a:spcPct val="0"/>
        </a:spcAft>
        <a:buClr>
          <a:srgbClr val="F07300"/>
        </a:buClr>
        <a:buFont typeface="Wingdings" pitchFamily="2" charset="2"/>
        <a:buChar char="§"/>
        <a:defRPr sz="1500">
          <a:solidFill>
            <a:srgbClr val="342A94"/>
          </a:solidFill>
          <a:latin typeface="Verdana" panose="020B0604030504040204" pitchFamily="34" charset="0"/>
          <a:ea typeface="Verdana" pitchFamily="34" charset="0"/>
          <a:cs typeface="Verdana" panose="020B0604030504040204" pitchFamily="34" charset="0"/>
        </a:defRPr>
      </a:lvl3pPr>
      <a:lvl4pPr marL="1600200" indent="-228600" algn="l" rtl="0" eaLnBrk="1" fontAlgn="base" hangingPunct="1">
        <a:spcBef>
          <a:spcPts val="5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rtl="0" eaLnBrk="1" fontAlgn="base" hangingPunct="1">
        <a:spcBef>
          <a:spcPts val="5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ocus.de/finanzen/karriere/zehntausende-fahrer-fehlen-miese-loehne-sklavendienste-ruepel-image-warum-niemand-mehr-lkw-fahren-will_id_9335484.html" TargetMode="External"/><Relationship Id="rId7" Type="http://schemas.openxmlformats.org/officeDocument/2006/relationships/hyperlink" Target="https://www.handelsblatt.com/politik/deutschland/gueterverkehr-deutschland-gehen-die-lkw-fahrer-aus/22855108.html?ticket=ST-24340872-vJfJ5TfFRserRJ0KYoHf-ap6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welt.de/wirtschaft/article194672173/Lkw-Fahrermangel-Speditionen-wollen-Bosnier-Serben-und-Ukrainer-anwerben.html" TargetMode="External"/><Relationship Id="rId11" Type="http://schemas.openxmlformats.org/officeDocument/2006/relationships/image" Target="../media/image10.png"/><Relationship Id="rId5" Type="http://schemas.openxmlformats.org/officeDocument/2006/relationships/hyperlink" Target="https://www.n-tv.de/wirtschaft/Logistikbranche-wirbt-um-Frauen-article21061467.html" TargetMode="External"/><Relationship Id="rId10" Type="http://schemas.openxmlformats.org/officeDocument/2006/relationships/image" Target="../media/image9.png"/><Relationship Id="rId4" Type="http://schemas.openxmlformats.org/officeDocument/2006/relationships/hyperlink" Target="https://www.wiwo.de/unternehmen/dienstleister/lkw-fahrer-gesucht-wir-sind-kurz-vor-dem-versorgungskollaps/24370166.html" TargetMode="External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gl-ev.de/images/downloads/media_3312_3.PDF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ru.org/what-we-do/network/driver-portal/problem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4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4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4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4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5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5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4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5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6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5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8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5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0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6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2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6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6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6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6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8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6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0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7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aeolix.eu/living-lab-12-e-cmr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ansporeon.com/de/ueber-uns/mercareon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stic.rio.cloud/de/de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ynchrolog.net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gobull.com/de/Trailer-Telematik_77_737.html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hippeo.com/de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ucker-workout.com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ir-truck.de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5" b="14001"/>
          <a:stretch/>
        </p:blipFill>
        <p:spPr>
          <a:xfrm>
            <a:off x="1049252" y="1556792"/>
            <a:ext cx="10058400" cy="4608512"/>
          </a:xfrm>
          <a:prstGeom prst="rect">
            <a:avLst/>
          </a:prstGeom>
          <a:effectLst>
            <a:softEdge rad="584200"/>
          </a:effectLst>
        </p:spPr>
      </p:pic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24418" y="2636912"/>
            <a:ext cx="8423910" cy="1080120"/>
          </a:xfrm>
        </p:spPr>
        <p:txBody>
          <a:bodyPr/>
          <a:lstStyle/>
          <a:p>
            <a:r>
              <a:rPr lang="de-DE" dirty="0"/>
              <a:t>Digitalisierung der Transportlogistik und die Rolle der Fahrer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624417" y="3848191"/>
            <a:ext cx="6424083" cy="1074737"/>
          </a:xfrm>
        </p:spPr>
        <p:txBody>
          <a:bodyPr/>
          <a:lstStyle/>
          <a:p>
            <a:r>
              <a:rPr lang="de-DE" dirty="0"/>
              <a:t>Ergebnisauswertung einer</a:t>
            </a:r>
            <a:br>
              <a:rPr lang="de-DE" dirty="0"/>
            </a:br>
            <a:r>
              <a:rPr lang="de-DE" dirty="0"/>
              <a:t>BVL-Mitgliederbefragung</a:t>
            </a:r>
          </a:p>
        </p:txBody>
      </p:sp>
    </p:spTree>
    <p:extLst>
      <p:ext uri="{BB962C8B-B14F-4D97-AF65-F5344CB8AC3E}">
        <p14:creationId xmlns:p14="http://schemas.microsoft.com/office/powerpoint/2010/main" val="3877978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24418" y="549847"/>
            <a:ext cx="8927966" cy="287338"/>
          </a:xfrm>
        </p:spPr>
        <p:txBody>
          <a:bodyPr/>
          <a:lstStyle/>
          <a:p>
            <a:r>
              <a:rPr lang="de-DE" dirty="0"/>
              <a:t>Die Mehrheit der Befragten sind aus der Industrie und dem Handel</a:t>
            </a:r>
          </a:p>
        </p:txBody>
      </p:sp>
      <p:sp>
        <p:nvSpPr>
          <p:cNvPr id="10" name="Rechteck 9"/>
          <p:cNvSpPr/>
          <p:nvPr/>
        </p:nvSpPr>
        <p:spPr>
          <a:xfrm>
            <a:off x="623392" y="1340768"/>
            <a:ext cx="8855958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Welche Rolle nehmen Sie innerhalb der Logistik ein? 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[Anzahl der Nennungen]</a:t>
            </a:r>
          </a:p>
          <a:p>
            <a:endParaRPr lang="de-DE" sz="1400" dirty="0">
              <a:latin typeface="+mj-lt"/>
              <a:ea typeface="Verdana" panose="020B0604030504040204" pitchFamily="34" charset="0"/>
              <a:cs typeface="Times" panose="02020603050405020304" pitchFamily="18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8497641" y="6347124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3" name="Rechteck 12"/>
          <p:cNvSpPr/>
          <p:nvPr/>
        </p:nvSpPr>
        <p:spPr>
          <a:xfrm>
            <a:off x="5700085" y="6967585"/>
            <a:ext cx="6491915" cy="509132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  <a:r>
              <a:rPr lang="de-DE" sz="1200" dirty="0" err="1">
                <a:latin typeface="+mj-lt"/>
              </a:rPr>
              <a:t>Pivot_Rolle</a:t>
            </a:r>
            <a:endParaRPr lang="de-DE" sz="1200" dirty="0">
              <a:latin typeface="+mj-lt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23392" y="6021288"/>
            <a:ext cx="39692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 dirty="0">
                <a:latin typeface="Verdana" pitchFamily="34" charset="0"/>
              </a:rPr>
              <a:t>n =409; Andere: IT-Dienstleister, Beratung, Forschung/Wissenschaft</a:t>
            </a:r>
          </a:p>
        </p:txBody>
      </p:sp>
      <p:graphicFrame>
        <p:nvGraphicFramePr>
          <p:cNvPr id="12" name="Diagramm 11"/>
          <p:cNvGraphicFramePr/>
          <p:nvPr>
            <p:extLst>
              <p:ext uri="{D42A27DB-BD31-4B8C-83A1-F6EECF244321}">
                <p14:modId xmlns:p14="http://schemas.microsoft.com/office/powerpoint/2010/main" val="124454120"/>
              </p:ext>
            </p:extLst>
          </p:nvPr>
        </p:nvGraphicFramePr>
        <p:xfrm>
          <a:off x="1121814" y="1965107"/>
          <a:ext cx="5760640" cy="4286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Datumsplatzhalt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2037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Mangel an Fahrpersonal wirkt sich u.a. negativ auf die operative Betriebsebene aus</a:t>
            </a:r>
          </a:p>
        </p:txBody>
      </p:sp>
      <p:sp>
        <p:nvSpPr>
          <p:cNvPr id="9" name="Rechteck 8"/>
          <p:cNvSpPr/>
          <p:nvPr/>
        </p:nvSpPr>
        <p:spPr>
          <a:xfrm>
            <a:off x="624418" y="1342509"/>
            <a:ext cx="10902384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Welche Auswirkungen von Fahrermangel bemerken Sie bereits in Ihrem Unternehmen? 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 der Nennungen; Mehrfachantworten möglich, nur innerhalb der genannten Rollen]</a:t>
            </a:r>
          </a:p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 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303234" y="2157472"/>
            <a:ext cx="936782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dirty="0">
                <a:latin typeface="+mn-lt"/>
              </a:rPr>
              <a:t>Industrie/</a:t>
            </a:r>
            <a:br>
              <a:rPr lang="de-DE" sz="1200" dirty="0">
                <a:latin typeface="+mn-lt"/>
              </a:rPr>
            </a:br>
            <a:r>
              <a:rPr lang="de-DE" sz="1200" dirty="0">
                <a:latin typeface="+mn-lt"/>
              </a:rPr>
              <a:t>Handel</a:t>
            </a:r>
          </a:p>
        </p:txBody>
      </p:sp>
      <p:sp>
        <p:nvSpPr>
          <p:cNvPr id="6" name="Rechteck 5"/>
          <p:cNvSpPr/>
          <p:nvPr/>
        </p:nvSpPr>
        <p:spPr bwMode="auto">
          <a:xfrm>
            <a:off x="5399725" y="2864052"/>
            <a:ext cx="599306" cy="28803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dirty="0">
                <a:latin typeface="Verdana" pitchFamily="34" charset="0"/>
              </a:rPr>
              <a:t>32</a:t>
            </a: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%</a:t>
            </a:r>
          </a:p>
        </p:txBody>
      </p:sp>
      <p:sp>
        <p:nvSpPr>
          <p:cNvPr id="18" name="Rechteck 17"/>
          <p:cNvSpPr/>
          <p:nvPr/>
        </p:nvSpPr>
        <p:spPr bwMode="auto">
          <a:xfrm>
            <a:off x="6335862" y="2864052"/>
            <a:ext cx="599306" cy="28803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dirty="0">
                <a:latin typeface="Verdana" pitchFamily="34" charset="0"/>
              </a:rPr>
              <a:t>23</a:t>
            </a: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%</a:t>
            </a:r>
          </a:p>
        </p:txBody>
      </p:sp>
      <p:sp>
        <p:nvSpPr>
          <p:cNvPr id="19" name="Rechteck 18"/>
          <p:cNvSpPr/>
          <p:nvPr/>
        </p:nvSpPr>
        <p:spPr bwMode="auto">
          <a:xfrm>
            <a:off x="7271999" y="2864052"/>
            <a:ext cx="599306" cy="2880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dirty="0">
                <a:latin typeface="Verdana" pitchFamily="34" charset="0"/>
              </a:rPr>
              <a:t>34</a:t>
            </a: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%</a:t>
            </a:r>
          </a:p>
        </p:txBody>
      </p:sp>
      <p:sp>
        <p:nvSpPr>
          <p:cNvPr id="48" name="Rechteck 47"/>
          <p:cNvSpPr/>
          <p:nvPr/>
        </p:nvSpPr>
        <p:spPr bwMode="auto">
          <a:xfrm>
            <a:off x="5399725" y="3460589"/>
            <a:ext cx="599306" cy="2880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dirty="0">
                <a:latin typeface="Verdana" pitchFamily="34" charset="0"/>
              </a:rPr>
              <a:t>37</a:t>
            </a: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%</a:t>
            </a:r>
          </a:p>
        </p:txBody>
      </p:sp>
      <p:sp>
        <p:nvSpPr>
          <p:cNvPr id="49" name="Rechteck 48"/>
          <p:cNvSpPr/>
          <p:nvPr/>
        </p:nvSpPr>
        <p:spPr bwMode="auto">
          <a:xfrm>
            <a:off x="6335862" y="3460589"/>
            <a:ext cx="599306" cy="28803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dirty="0">
                <a:latin typeface="Verdana" pitchFamily="34" charset="0"/>
              </a:rPr>
              <a:t>13</a:t>
            </a: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%</a:t>
            </a:r>
          </a:p>
        </p:txBody>
      </p:sp>
      <p:sp>
        <p:nvSpPr>
          <p:cNvPr id="50" name="Rechteck 49"/>
          <p:cNvSpPr/>
          <p:nvPr/>
        </p:nvSpPr>
        <p:spPr bwMode="auto">
          <a:xfrm>
            <a:off x="7271999" y="3460589"/>
            <a:ext cx="599306" cy="28803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dirty="0">
                <a:latin typeface="Verdana" pitchFamily="34" charset="0"/>
              </a:rPr>
              <a:t>25</a:t>
            </a: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%</a:t>
            </a:r>
          </a:p>
        </p:txBody>
      </p:sp>
      <p:sp>
        <p:nvSpPr>
          <p:cNvPr id="52" name="Rechteck 51"/>
          <p:cNvSpPr/>
          <p:nvPr/>
        </p:nvSpPr>
        <p:spPr bwMode="auto">
          <a:xfrm>
            <a:off x="5399725" y="3990215"/>
            <a:ext cx="599306" cy="28803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16%</a:t>
            </a:r>
          </a:p>
        </p:txBody>
      </p:sp>
      <p:sp>
        <p:nvSpPr>
          <p:cNvPr id="53" name="Rechteck 52"/>
          <p:cNvSpPr/>
          <p:nvPr/>
        </p:nvSpPr>
        <p:spPr bwMode="auto">
          <a:xfrm>
            <a:off x="6335862" y="3990215"/>
            <a:ext cx="599306" cy="2880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dirty="0">
                <a:latin typeface="Verdana" pitchFamily="34" charset="0"/>
              </a:rPr>
              <a:t>47</a:t>
            </a: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%</a:t>
            </a:r>
          </a:p>
        </p:txBody>
      </p:sp>
      <p:sp>
        <p:nvSpPr>
          <p:cNvPr id="54" name="Rechteck 53"/>
          <p:cNvSpPr/>
          <p:nvPr/>
        </p:nvSpPr>
        <p:spPr bwMode="auto">
          <a:xfrm>
            <a:off x="7271999" y="3990215"/>
            <a:ext cx="599306" cy="28803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dirty="0">
                <a:latin typeface="Verdana" pitchFamily="34" charset="0"/>
              </a:rPr>
              <a:t>19</a:t>
            </a: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%</a:t>
            </a:r>
          </a:p>
        </p:txBody>
      </p:sp>
      <p:sp>
        <p:nvSpPr>
          <p:cNvPr id="56" name="Rechteck 55"/>
          <p:cNvSpPr/>
          <p:nvPr/>
        </p:nvSpPr>
        <p:spPr bwMode="auto">
          <a:xfrm>
            <a:off x="5399725" y="4595582"/>
            <a:ext cx="599306" cy="28803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dirty="0">
                <a:latin typeface="Verdana" pitchFamily="34" charset="0"/>
              </a:rPr>
              <a:t>15</a:t>
            </a: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%</a:t>
            </a:r>
          </a:p>
        </p:txBody>
      </p:sp>
      <p:sp>
        <p:nvSpPr>
          <p:cNvPr id="57" name="Rechteck 56"/>
          <p:cNvSpPr/>
          <p:nvPr/>
        </p:nvSpPr>
        <p:spPr bwMode="auto">
          <a:xfrm>
            <a:off x="6335862" y="4595582"/>
            <a:ext cx="599306" cy="28803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dirty="0">
                <a:latin typeface="Verdana" pitchFamily="34" charset="0"/>
              </a:rPr>
              <a:t>17</a:t>
            </a: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%</a:t>
            </a:r>
          </a:p>
        </p:txBody>
      </p:sp>
      <p:sp>
        <p:nvSpPr>
          <p:cNvPr id="58" name="Rechteck 57"/>
          <p:cNvSpPr/>
          <p:nvPr/>
        </p:nvSpPr>
        <p:spPr bwMode="auto">
          <a:xfrm>
            <a:off x="7271999" y="4595582"/>
            <a:ext cx="599306" cy="28803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dirty="0">
                <a:latin typeface="Verdana" pitchFamily="34" charset="0"/>
              </a:rPr>
              <a:t>22</a:t>
            </a: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%</a:t>
            </a:r>
          </a:p>
        </p:txBody>
      </p:sp>
      <p:sp>
        <p:nvSpPr>
          <p:cNvPr id="46" name="Rechteck 45"/>
          <p:cNvSpPr/>
          <p:nvPr/>
        </p:nvSpPr>
        <p:spPr>
          <a:xfrm>
            <a:off x="5375460" y="6969178"/>
            <a:ext cx="6876635" cy="509132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Zusammenfassung\Personal</a:t>
            </a:r>
          </a:p>
        </p:txBody>
      </p:sp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1054703781"/>
              </p:ext>
            </p:extLst>
          </p:nvPr>
        </p:nvGraphicFramePr>
        <p:xfrm>
          <a:off x="614571" y="2603608"/>
          <a:ext cx="4750856" cy="2578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Textfeld 25"/>
          <p:cNvSpPr txBox="1"/>
          <p:nvPr/>
        </p:nvSpPr>
        <p:spPr>
          <a:xfrm>
            <a:off x="614571" y="5961980"/>
            <a:ext cx="108012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latin typeface="Verdana" pitchFamily="34" charset="0"/>
              </a:rPr>
              <a:t>n =271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6335216" y="2132856"/>
            <a:ext cx="1704999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de-DE" sz="1200" dirty="0">
                <a:latin typeface="+mn-lt"/>
              </a:rPr>
              <a:t>Logistikdienstleister</a:t>
            </a:r>
            <a:br>
              <a:rPr lang="de-DE" sz="1200" dirty="0">
                <a:latin typeface="+mn-lt"/>
              </a:rPr>
            </a:br>
            <a:endParaRPr lang="de-DE" sz="1200" dirty="0">
              <a:latin typeface="+mn-lt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6168008" y="2339588"/>
            <a:ext cx="936782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dirty="0">
                <a:latin typeface="+mn-lt"/>
              </a:rPr>
              <a:t>mit Fuhrpark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7080341" y="2339588"/>
            <a:ext cx="936782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dirty="0">
                <a:latin typeface="+mn-lt"/>
              </a:rPr>
              <a:t>ohne Fuhrpark</a:t>
            </a:r>
          </a:p>
        </p:txBody>
      </p:sp>
      <p:cxnSp>
        <p:nvCxnSpPr>
          <p:cNvPr id="13" name="Gerader Verbinder 12"/>
          <p:cNvCxnSpPr/>
          <p:nvPr/>
        </p:nvCxnSpPr>
        <p:spPr bwMode="auto">
          <a:xfrm flipH="1">
            <a:off x="6335216" y="2339588"/>
            <a:ext cx="153608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Datumsplatzhalt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7169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Befragte sind (schwach) überzeugt, dass Digitalisierung Fahrereinsatz effizienter gestaltet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24419" y="1320182"/>
            <a:ext cx="10943694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>
              <a:defRPr sz="1400" b="1">
                <a:latin typeface="+mj-lt"/>
                <a:ea typeface="Verdana" panose="020B0604030504040204" pitchFamily="34" charset="0"/>
                <a:cs typeface="Times" panose="02020603050405020304" pitchFamily="18" charset="0"/>
              </a:defRPr>
            </a:lvl1pPr>
          </a:lstStyle>
          <a:p>
            <a:r>
              <a:rPr lang="de-DE" dirty="0"/>
              <a:t>Kann die Digitalisierung der Transportlogistik Ihrer Meinung nach dazu beitragen,</a:t>
            </a:r>
            <a:br>
              <a:rPr lang="de-DE" dirty="0"/>
            </a:br>
            <a:r>
              <a:rPr lang="de-DE" dirty="0"/>
              <a:t>den Fahrereinsatz effizienter zu gestalten bzw. die Aufgaben effizienter an Fahrer zu verteilen? </a:t>
            </a:r>
            <a:br>
              <a:rPr lang="de-DE" dirty="0"/>
            </a:br>
            <a:r>
              <a:rPr lang="de-DE" b="0" dirty="0"/>
              <a:t>[Mittelwert, lineare Skala 1-4 (stimme nicht zu … stimme voll zu)]</a:t>
            </a:r>
          </a:p>
          <a:p>
            <a:r>
              <a:rPr lang="de-DE" dirty="0"/>
              <a:t>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14571" y="5961980"/>
            <a:ext cx="108012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latin typeface="Verdana" pitchFamily="34" charset="0"/>
              </a:rPr>
              <a:t>n =409</a:t>
            </a:r>
          </a:p>
        </p:txBody>
      </p:sp>
      <p:sp>
        <p:nvSpPr>
          <p:cNvPr id="12" name="Rechteck 11"/>
          <p:cNvSpPr/>
          <p:nvPr/>
        </p:nvSpPr>
        <p:spPr>
          <a:xfrm>
            <a:off x="4414676" y="6959515"/>
            <a:ext cx="7777324" cy="509132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Zusammenfassung\Bewertung </a:t>
            </a:r>
            <a:r>
              <a:rPr lang="de-DE" sz="1200" dirty="0" err="1">
                <a:latin typeface="+mj-lt"/>
              </a:rPr>
              <a:t>digitalisierung</a:t>
            </a:r>
            <a:endParaRPr lang="de-DE" sz="1200" dirty="0">
              <a:latin typeface="+mj-lt"/>
            </a:endParaRPr>
          </a:p>
        </p:txBody>
      </p:sp>
      <p:graphicFrame>
        <p:nvGraphicFramePr>
          <p:cNvPr id="5" name="Diagramm 4"/>
          <p:cNvGraphicFramePr/>
          <p:nvPr>
            <p:extLst>
              <p:ext uri="{D42A27DB-BD31-4B8C-83A1-F6EECF244321}">
                <p14:modId xmlns:p14="http://schemas.microsoft.com/office/powerpoint/2010/main" val="984265059"/>
              </p:ext>
            </p:extLst>
          </p:nvPr>
        </p:nvGraphicFramePr>
        <p:xfrm>
          <a:off x="2319896" y="2121586"/>
          <a:ext cx="7880560" cy="4025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Datumsplatzhalt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9931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Fehlende Bereitschaft und technische Möglich-</a:t>
            </a:r>
            <a:r>
              <a:rPr lang="de-DE" dirty="0" err="1"/>
              <a:t>keiten</a:t>
            </a:r>
            <a:r>
              <a:rPr lang="de-DE" dirty="0"/>
              <a:t> zum Datenaustausch sind Hindernisse</a:t>
            </a:r>
          </a:p>
        </p:txBody>
      </p:sp>
      <p:sp>
        <p:nvSpPr>
          <p:cNvPr id="7" name="Rechteck 6"/>
          <p:cNvSpPr/>
          <p:nvPr/>
        </p:nvSpPr>
        <p:spPr>
          <a:xfrm>
            <a:off x="624418" y="1196752"/>
            <a:ext cx="9432022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Was sind aus Ihrer Sicht die drei größten Hindernisse einer Umsetzung von digitalen Maßnahmen in genannten oberen Bereichen? [in Prozent der Nennungen; Mehrfachantworten möglich]</a:t>
            </a:r>
          </a:p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 </a:t>
            </a:r>
          </a:p>
        </p:txBody>
      </p:sp>
      <p:sp>
        <p:nvSpPr>
          <p:cNvPr id="10" name="Rechteck 9"/>
          <p:cNvSpPr/>
          <p:nvPr/>
        </p:nvSpPr>
        <p:spPr>
          <a:xfrm>
            <a:off x="4678488" y="7713790"/>
            <a:ext cx="7513512" cy="720080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>
                <a:latin typeface="+mj-lt"/>
              </a:rPr>
              <a:t>DH_Zusammenfassung</a:t>
            </a: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14571" y="5961980"/>
            <a:ext cx="108012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latin typeface="Verdana" pitchFamily="34" charset="0"/>
              </a:rPr>
              <a:t>n =409</a:t>
            </a:r>
          </a:p>
        </p:txBody>
      </p:sp>
      <p:graphicFrame>
        <p:nvGraphicFramePr>
          <p:cNvPr id="12" name="Diagramm 11"/>
          <p:cNvGraphicFramePr/>
          <p:nvPr>
            <p:extLst>
              <p:ext uri="{D42A27DB-BD31-4B8C-83A1-F6EECF244321}">
                <p14:modId xmlns:p14="http://schemas.microsoft.com/office/powerpoint/2010/main" val="2466172194"/>
              </p:ext>
            </p:extLst>
          </p:nvPr>
        </p:nvGraphicFramePr>
        <p:xfrm>
          <a:off x="983432" y="1380976"/>
          <a:ext cx="9649072" cy="4581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3209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Lösung der Schnittstellen-/Rampenproblematik ist aus Sicht der Befragten sehr wichtig</a:t>
            </a:r>
          </a:p>
        </p:txBody>
      </p:sp>
      <p:sp>
        <p:nvSpPr>
          <p:cNvPr id="5" name="Rechteck 4"/>
          <p:cNvSpPr/>
          <p:nvPr/>
        </p:nvSpPr>
        <p:spPr>
          <a:xfrm>
            <a:off x="624418" y="1341929"/>
            <a:ext cx="10296118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Welcher der drei Bereiche hat das größte Potenzial, die Arbeitszeit der</a:t>
            </a:r>
          </a:p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Lkw-Fahrer produktiver zu gestalten?</a:t>
            </a:r>
          </a:p>
          <a:p>
            <a:r>
              <a:rPr lang="de-DE" sz="1400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 der Nennungen]</a:t>
            </a:r>
          </a:p>
        </p:txBody>
      </p:sp>
      <p:graphicFrame>
        <p:nvGraphicFramePr>
          <p:cNvPr id="7" name="Diagramm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4465142"/>
              </p:ext>
            </p:extLst>
          </p:nvPr>
        </p:nvGraphicFramePr>
        <p:xfrm>
          <a:off x="551384" y="4510405"/>
          <a:ext cx="9945925" cy="3653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feld 9"/>
          <p:cNvSpPr txBox="1"/>
          <p:nvPr/>
        </p:nvSpPr>
        <p:spPr>
          <a:xfrm>
            <a:off x="614571" y="5961980"/>
            <a:ext cx="108012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latin typeface="Verdana" pitchFamily="34" charset="0"/>
              </a:rPr>
              <a:t>n =409</a:t>
            </a:r>
          </a:p>
        </p:txBody>
      </p:sp>
      <p:sp>
        <p:nvSpPr>
          <p:cNvPr id="11" name="Rechteck 10"/>
          <p:cNvSpPr/>
          <p:nvPr/>
        </p:nvSpPr>
        <p:spPr>
          <a:xfrm>
            <a:off x="5676703" y="7067234"/>
            <a:ext cx="6505860" cy="509132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Zusammenfassung\Potential</a:t>
            </a:r>
          </a:p>
          <a:p>
            <a:endParaRPr lang="de-DE" sz="1200" dirty="0">
              <a:latin typeface="+mj-lt"/>
            </a:endParaRPr>
          </a:p>
        </p:txBody>
      </p:sp>
      <p:graphicFrame>
        <p:nvGraphicFramePr>
          <p:cNvPr id="12" name="Diagramm 11"/>
          <p:cNvGraphicFramePr/>
          <p:nvPr>
            <p:extLst>
              <p:ext uri="{D42A27DB-BD31-4B8C-83A1-F6EECF244321}">
                <p14:modId xmlns:p14="http://schemas.microsoft.com/office/powerpoint/2010/main" val="1807127211"/>
              </p:ext>
            </p:extLst>
          </p:nvPr>
        </p:nvGraphicFramePr>
        <p:xfrm>
          <a:off x="12432704" y="1993341"/>
          <a:ext cx="6092579" cy="4134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598418651"/>
              </p:ext>
            </p:extLst>
          </p:nvPr>
        </p:nvGraphicFramePr>
        <p:xfrm>
          <a:off x="-960784" y="1990065"/>
          <a:ext cx="10080625" cy="4345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Rechteck 7"/>
          <p:cNvSpPr/>
          <p:nvPr/>
        </p:nvSpPr>
        <p:spPr bwMode="auto">
          <a:xfrm>
            <a:off x="6528048" y="2414025"/>
            <a:ext cx="288032" cy="288032"/>
          </a:xfrm>
          <a:prstGeom prst="rect">
            <a:avLst/>
          </a:prstGeom>
          <a:solidFill>
            <a:srgbClr val="342A9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6528048" y="4826149"/>
            <a:ext cx="288032" cy="28803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6528048" y="3645347"/>
            <a:ext cx="288032" cy="288032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008881" y="2096376"/>
            <a:ext cx="4968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latin typeface="Verdana" pitchFamily="34" charset="0"/>
              </a:rPr>
              <a:t>Schnittstellen/ Rampe (beinhaltet alle Prozesse an der Rampe und jegliche Schnittstellen der Transportkette)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7059858" y="3344264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latin typeface="Verdana" pitchFamily="34" charset="0"/>
              </a:rPr>
              <a:t>Verkehrswirtschaft/ Telematik (beinhaltet Prozesse auf der Straße und am Fahrzeug)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7117379" y="4508500"/>
            <a:ext cx="5065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latin typeface="Verdana" pitchFamily="34" charset="0"/>
              </a:rPr>
              <a:t>höhere Arbeitszufriedenheit/ New Work (beinhaltet die digitale Umgestaltung des Arbeitsplatzes von Lkw-Fahrern)</a:t>
            </a:r>
          </a:p>
        </p:txBody>
      </p:sp>
      <p:sp>
        <p:nvSpPr>
          <p:cNvPr id="18" name="Datumsplatzhalter 1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7343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gray">
          <a:xfrm>
            <a:off x="1992314" y="1785938"/>
            <a:ext cx="8207375" cy="52070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latin typeface="+mj-lt"/>
                <a:cs typeface="Calibri" panose="020F0502020204030204" pitchFamily="34" charset="0"/>
              </a:rPr>
              <a:t>1   Ausgangssituation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992314" y="2433638"/>
            <a:ext cx="8207375" cy="520700"/>
          </a:xfrm>
          <a:prstGeom prst="rect">
            <a:avLst/>
          </a:prstGeom>
          <a:solidFill>
            <a:srgbClr val="342A94"/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</a:rPr>
              <a:t>2   BVL-Mitgliederbefragung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gray">
          <a:xfrm>
            <a:off x="3791747" y="3081338"/>
            <a:ext cx="6407942" cy="52070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latin typeface="+mj-lt"/>
                <a:cs typeface="Calibri" panose="020F0502020204030204" pitchFamily="34" charset="0"/>
              </a:rPr>
              <a:t>2.1   Überblick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gray">
          <a:xfrm>
            <a:off x="3791747" y="3668148"/>
            <a:ext cx="6407942" cy="520700"/>
          </a:xfrm>
          <a:prstGeom prst="rect">
            <a:avLst/>
          </a:prstGeom>
          <a:solidFill>
            <a:srgbClr val="342A94"/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</a:rPr>
              <a:t>2.2   Handlungsfeld Schnittstellen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gray">
          <a:xfrm>
            <a:off x="3791747" y="4254958"/>
            <a:ext cx="6407942" cy="52070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latin typeface="+mj-lt"/>
                <a:cs typeface="Calibri" panose="020F0502020204030204" pitchFamily="34" charset="0"/>
              </a:rPr>
              <a:t>2.3   Handlungsfeld Verkehrswirtschaft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gray">
          <a:xfrm>
            <a:off x="3791747" y="4841768"/>
            <a:ext cx="6407942" cy="52070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latin typeface="+mj-lt"/>
                <a:cs typeface="Calibri" panose="020F0502020204030204" pitchFamily="34" charset="0"/>
              </a:rPr>
              <a:t>2.4   Handlungsfeld New Work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gray">
          <a:xfrm>
            <a:off x="3791747" y="5428580"/>
            <a:ext cx="6407942" cy="52070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latin typeface="+mj-lt"/>
                <a:cs typeface="Calibri" panose="020F0502020204030204" pitchFamily="34" charset="0"/>
              </a:rPr>
              <a:t>2.5   Datenaustausch und Plattformen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2027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>
                <a:solidFill>
                  <a:srgbClr val="342A94"/>
                </a:solidFill>
              </a:rPr>
              <a:t>&gt;&gt;Digitalisierung der Transportlogistik und die Rolle der Fahrer&lt;&lt;</a:t>
            </a:r>
            <a:endParaRPr lang="de-DE" dirty="0">
              <a:solidFill>
                <a:srgbClr val="342A94"/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Zeitfenstermanagement und Kapazitätsplanung sind wichtige Stellhebel für Rampenproblematik</a:t>
            </a:r>
          </a:p>
        </p:txBody>
      </p:sp>
      <p:sp>
        <p:nvSpPr>
          <p:cNvPr id="10" name="Rechteck 9"/>
          <p:cNvSpPr/>
          <p:nvPr/>
        </p:nvSpPr>
        <p:spPr>
          <a:xfrm>
            <a:off x="623392" y="1342509"/>
            <a:ext cx="10459665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Welches sind die drei größten Potenziale für einen effizienteren Fahrereinsatz? 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 der Nennungen; Mehrfachantworten möglich]</a:t>
            </a:r>
          </a:p>
          <a:p>
            <a:endParaRPr lang="de-DE" sz="1400" b="1" dirty="0">
              <a:latin typeface="+mj-lt"/>
              <a:ea typeface="Verdana" panose="020B0604030504040204" pitchFamily="34" charset="0"/>
              <a:cs typeface="Times" panose="02020603050405020304" pitchFamily="18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070004" y="7229874"/>
            <a:ext cx="8121996" cy="856417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  <a:r>
              <a:rPr lang="de-DE" sz="1200" dirty="0" err="1">
                <a:latin typeface="+mj-lt"/>
              </a:rPr>
              <a:t>SchittstellenRampeZusammf</a:t>
            </a: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4571" y="5961980"/>
            <a:ext cx="108012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latin typeface="Verdana" pitchFamily="34" charset="0"/>
              </a:rPr>
              <a:t>n =409</a:t>
            </a:r>
          </a:p>
        </p:txBody>
      </p:sp>
      <p:sp>
        <p:nvSpPr>
          <p:cNvPr id="11" name="Rechteck 10"/>
          <p:cNvSpPr/>
          <p:nvPr/>
        </p:nvSpPr>
        <p:spPr bwMode="auto">
          <a:xfrm>
            <a:off x="9048328" y="1341929"/>
            <a:ext cx="2808312" cy="50289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Themenbereich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Schnittstellen/Rampe</a:t>
            </a:r>
          </a:p>
        </p:txBody>
      </p:sp>
      <p:graphicFrame>
        <p:nvGraphicFramePr>
          <p:cNvPr id="7" name="Diagramm 6"/>
          <p:cNvGraphicFramePr/>
          <p:nvPr>
            <p:extLst>
              <p:ext uri="{D42A27DB-BD31-4B8C-83A1-F6EECF244321}">
                <p14:modId xmlns:p14="http://schemas.microsoft.com/office/powerpoint/2010/main" val="2509142214"/>
              </p:ext>
            </p:extLst>
          </p:nvPr>
        </p:nvGraphicFramePr>
        <p:xfrm>
          <a:off x="1694691" y="1844824"/>
          <a:ext cx="7776864" cy="4568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2496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26207" y="552549"/>
            <a:ext cx="9143990" cy="392738"/>
          </a:xfrm>
        </p:spPr>
        <p:txBody>
          <a:bodyPr/>
          <a:lstStyle/>
          <a:p>
            <a:r>
              <a:rPr lang="de-DE" dirty="0"/>
              <a:t>Relevante Maßnahmen werden bisher nur von</a:t>
            </a:r>
            <a:br>
              <a:rPr lang="de-DE" dirty="0"/>
            </a:br>
            <a:r>
              <a:rPr lang="de-DE" dirty="0"/>
              <a:t>einem geringen Teil der Logistiker umgesetzt</a:t>
            </a:r>
          </a:p>
        </p:txBody>
      </p:sp>
      <p:graphicFrame>
        <p:nvGraphicFramePr>
          <p:cNvPr id="13" name="Diagramm 12"/>
          <p:cNvGraphicFramePr>
            <a:graphicFrameLocks/>
          </p:cNvGraphicFramePr>
          <p:nvPr/>
        </p:nvGraphicFramePr>
        <p:xfrm>
          <a:off x="5324675" y="2098049"/>
          <a:ext cx="36004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Rechteck 20"/>
          <p:cNvSpPr/>
          <p:nvPr/>
        </p:nvSpPr>
        <p:spPr>
          <a:xfrm>
            <a:off x="624418" y="1341929"/>
            <a:ext cx="8168712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Können die folgenden Maßnahmen aus Ihrer Sicht den Fahrereinsatz verbessern? </a:t>
            </a:r>
          </a:p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Setzen Sie die folgenden digitalen Maßnahmen für einen besseren Fahrereinsatz um? </a:t>
            </a:r>
          </a:p>
          <a:p>
            <a:r>
              <a:rPr lang="de-DE" sz="1400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Prozent; ja, nein, weiß nicht / ist in Planung] </a:t>
            </a:r>
          </a:p>
          <a:p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endParaRPr lang="de-DE" sz="1400" dirty="0">
              <a:latin typeface="+mj-lt"/>
              <a:ea typeface="Verdana" panose="020B0604030504040204" pitchFamily="34" charset="0"/>
              <a:cs typeface="Times" panose="02020603050405020304" pitchFamily="18" charset="0"/>
            </a:endParaRPr>
          </a:p>
        </p:txBody>
      </p:sp>
      <p:graphicFrame>
        <p:nvGraphicFramePr>
          <p:cNvPr id="16" name="Diagramm 15"/>
          <p:cNvGraphicFramePr/>
          <p:nvPr/>
        </p:nvGraphicFramePr>
        <p:xfrm>
          <a:off x="7999814" y="2568395"/>
          <a:ext cx="396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Rechteck 18"/>
          <p:cNvSpPr/>
          <p:nvPr/>
        </p:nvSpPr>
        <p:spPr>
          <a:xfrm>
            <a:off x="4511824" y="9045624"/>
            <a:ext cx="5879594" cy="2088232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pivot_einsatz1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pivot_einsatz2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pivot_einsatz3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pivot_einsatz4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pivot_einsatz5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pivot_einsatz6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14571" y="5961980"/>
            <a:ext cx="108012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latin typeface="Verdana" pitchFamily="34" charset="0"/>
              </a:rPr>
              <a:t>n =409</a:t>
            </a:r>
          </a:p>
        </p:txBody>
      </p:sp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325499501"/>
              </p:ext>
            </p:extLst>
          </p:nvPr>
        </p:nvGraphicFramePr>
        <p:xfrm>
          <a:off x="624418" y="2568395"/>
          <a:ext cx="720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1" name="Gerader Verbinder 10"/>
          <p:cNvCxnSpPr/>
          <p:nvPr/>
        </p:nvCxnSpPr>
        <p:spPr bwMode="auto">
          <a:xfrm>
            <a:off x="7964417" y="2253041"/>
            <a:ext cx="0" cy="40760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hteck 11"/>
          <p:cNvSpPr/>
          <p:nvPr/>
        </p:nvSpPr>
        <p:spPr>
          <a:xfrm>
            <a:off x="2477679" y="7420509"/>
            <a:ext cx="9294392" cy="1145369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  <a:r>
              <a:rPr lang="de-DE" sz="1200" dirty="0" err="1">
                <a:latin typeface="+mj-lt"/>
              </a:rPr>
              <a:t>Übersicht_Einsatz_digiMaßFahrer</a:t>
            </a: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8793130" y="2291396"/>
            <a:ext cx="23733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latin typeface="+mn-lt"/>
              </a:rPr>
              <a:t>Umsetzung der Maßnahmen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4929678" y="2282751"/>
            <a:ext cx="1916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  <a:cs typeface="Times" panose="02020603050405020304" pitchFamily="18" charset="0"/>
              </a:rPr>
              <a:t>Maßnahmen relevant?</a:t>
            </a:r>
          </a:p>
        </p:txBody>
      </p:sp>
      <p:sp>
        <p:nvSpPr>
          <p:cNvPr id="23" name="Rechteck 22"/>
          <p:cNvSpPr/>
          <p:nvPr/>
        </p:nvSpPr>
        <p:spPr bwMode="auto">
          <a:xfrm>
            <a:off x="9048328" y="1341929"/>
            <a:ext cx="2808312" cy="50289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Themenbereich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Schnittstellen/Rampe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9417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2502884943"/>
              </p:ext>
            </p:extLst>
          </p:nvPr>
        </p:nvGraphicFramePr>
        <p:xfrm>
          <a:off x="624418" y="2568395"/>
          <a:ext cx="720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26207" y="552549"/>
            <a:ext cx="9143990" cy="392738"/>
          </a:xfrm>
        </p:spPr>
        <p:txBody>
          <a:bodyPr/>
          <a:lstStyle/>
          <a:p>
            <a:r>
              <a:rPr lang="de-DE" dirty="0"/>
              <a:t>43% der Befragten in Handel und Industrie </a:t>
            </a:r>
            <a:br>
              <a:rPr lang="de-DE" dirty="0"/>
            </a:br>
            <a:r>
              <a:rPr lang="de-DE" dirty="0"/>
              <a:t>setzen bereits elektronische Papiere ein </a:t>
            </a:r>
          </a:p>
        </p:txBody>
      </p:sp>
      <p:sp>
        <p:nvSpPr>
          <p:cNvPr id="21" name="Rechteck 20"/>
          <p:cNvSpPr/>
          <p:nvPr/>
        </p:nvSpPr>
        <p:spPr>
          <a:xfrm>
            <a:off x="624418" y="1341929"/>
            <a:ext cx="8300657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Können die folgenden Maßnahmen aus Ihrer Sicht den Fahrereinsatz verbessern? </a:t>
            </a:r>
          </a:p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Setzen Sie die folgenden digitalen Maßnahmen für einen besseren Fahrereinsatz um? </a:t>
            </a:r>
          </a:p>
          <a:p>
            <a:r>
              <a:rPr lang="de-DE" sz="1400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Prozent; ja, nein, weiß nicht / ist in Planung] </a:t>
            </a:r>
          </a:p>
          <a:p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endParaRPr lang="de-DE" sz="1400" dirty="0">
              <a:latin typeface="+mj-lt"/>
              <a:ea typeface="Verdana" panose="020B0604030504040204" pitchFamily="34" charset="0"/>
              <a:cs typeface="Times" panose="02020603050405020304" pitchFamily="18" charset="0"/>
            </a:endParaRPr>
          </a:p>
        </p:txBody>
      </p:sp>
      <p:graphicFrame>
        <p:nvGraphicFramePr>
          <p:cNvPr id="16" name="Diagramm 15"/>
          <p:cNvGraphicFramePr/>
          <p:nvPr/>
        </p:nvGraphicFramePr>
        <p:xfrm>
          <a:off x="7999814" y="2568395"/>
          <a:ext cx="396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Rechteck 18"/>
          <p:cNvSpPr/>
          <p:nvPr/>
        </p:nvSpPr>
        <p:spPr>
          <a:xfrm>
            <a:off x="4511824" y="9045624"/>
            <a:ext cx="5879594" cy="2088232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pivot_einsatz1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pivot_einsatz2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pivot_einsatz3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pivot_einsatz4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pivot_einsatz5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pivot_einsatz6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cxnSp>
        <p:nvCxnSpPr>
          <p:cNvPr id="11" name="Gerader Verbinder 10"/>
          <p:cNvCxnSpPr/>
          <p:nvPr/>
        </p:nvCxnSpPr>
        <p:spPr bwMode="auto">
          <a:xfrm>
            <a:off x="7964417" y="2253041"/>
            <a:ext cx="0" cy="40760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hteck 11"/>
          <p:cNvSpPr/>
          <p:nvPr/>
        </p:nvSpPr>
        <p:spPr>
          <a:xfrm>
            <a:off x="2477679" y="7420509"/>
            <a:ext cx="9294392" cy="1145369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  <a:r>
              <a:rPr lang="de-DE" sz="1200" dirty="0" err="1">
                <a:latin typeface="+mj-lt"/>
              </a:rPr>
              <a:t>Übersicht_Einsatz_digiMaßFahrer</a:t>
            </a: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8793130" y="2291396"/>
            <a:ext cx="23733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latin typeface="+mn-lt"/>
              </a:rPr>
              <a:t>Umsetzung der Maßnahmen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14571" y="5961980"/>
            <a:ext cx="108012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latin typeface="Verdana" pitchFamily="34" charset="0"/>
              </a:rPr>
              <a:t>n =160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4929678" y="2282751"/>
            <a:ext cx="1916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  <a:cs typeface="Times" panose="02020603050405020304" pitchFamily="18" charset="0"/>
              </a:rPr>
              <a:t>Maßnahmen relevant?</a:t>
            </a:r>
          </a:p>
        </p:txBody>
      </p:sp>
      <p:sp>
        <p:nvSpPr>
          <p:cNvPr id="23" name="Rechteck 22"/>
          <p:cNvSpPr/>
          <p:nvPr/>
        </p:nvSpPr>
        <p:spPr bwMode="auto">
          <a:xfrm>
            <a:off x="9048328" y="1341929"/>
            <a:ext cx="2808312" cy="50289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Themenbereich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Schnittstellen/Rampe</a:t>
            </a:r>
          </a:p>
        </p:txBody>
      </p:sp>
      <p:sp>
        <p:nvSpPr>
          <p:cNvPr id="22" name="Rechteck 21"/>
          <p:cNvSpPr/>
          <p:nvPr/>
        </p:nvSpPr>
        <p:spPr bwMode="auto">
          <a:xfrm>
            <a:off x="6661097" y="1819567"/>
            <a:ext cx="2316216" cy="337386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de-DE" sz="1200" b="1" dirty="0">
                <a:solidFill>
                  <a:schemeClr val="bg1"/>
                </a:solidFill>
                <a:latin typeface="Verdana" pitchFamily="34" charset="0"/>
              </a:rPr>
              <a:t>nur Industrie &amp; Handel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1068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4244150056"/>
              </p:ext>
            </p:extLst>
          </p:nvPr>
        </p:nvGraphicFramePr>
        <p:xfrm>
          <a:off x="624418" y="2568395"/>
          <a:ext cx="720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26207" y="552549"/>
            <a:ext cx="9143990" cy="392738"/>
          </a:xfrm>
        </p:spPr>
        <p:txBody>
          <a:bodyPr/>
          <a:lstStyle/>
          <a:p>
            <a:r>
              <a:rPr lang="de-DE" dirty="0"/>
              <a:t>Logistikdienstleister setzen bereits mehr digitale Instrumente der Transportlogistik um</a:t>
            </a:r>
          </a:p>
        </p:txBody>
      </p:sp>
      <p:sp>
        <p:nvSpPr>
          <p:cNvPr id="21" name="Rechteck 20"/>
          <p:cNvSpPr/>
          <p:nvPr/>
        </p:nvSpPr>
        <p:spPr>
          <a:xfrm>
            <a:off x="624418" y="1341929"/>
            <a:ext cx="8202575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Können die folgenden Maßnahmen aus Ihrer Sicht den Fahrereinsatz verbessern? </a:t>
            </a:r>
          </a:p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Setzen Sie die folgenden digitalen Maßnahmen für einen besseren Fahrereinsatz um? </a:t>
            </a:r>
          </a:p>
          <a:p>
            <a:r>
              <a:rPr lang="de-DE" sz="1400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Prozent; ja, nein, weiß nicht / ist in Planung] </a:t>
            </a:r>
          </a:p>
          <a:p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endParaRPr lang="de-DE" sz="1400" dirty="0">
              <a:latin typeface="+mj-lt"/>
              <a:ea typeface="Verdana" panose="020B0604030504040204" pitchFamily="34" charset="0"/>
              <a:cs typeface="Times" panose="02020603050405020304" pitchFamily="18" charset="0"/>
            </a:endParaRPr>
          </a:p>
        </p:txBody>
      </p:sp>
      <p:graphicFrame>
        <p:nvGraphicFramePr>
          <p:cNvPr id="16" name="Diagramm 15"/>
          <p:cNvGraphicFramePr/>
          <p:nvPr/>
        </p:nvGraphicFramePr>
        <p:xfrm>
          <a:off x="7999814" y="2568395"/>
          <a:ext cx="396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Rechteck 18"/>
          <p:cNvSpPr/>
          <p:nvPr/>
        </p:nvSpPr>
        <p:spPr>
          <a:xfrm>
            <a:off x="4511824" y="9045624"/>
            <a:ext cx="5879594" cy="2088232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pivot_einsatz1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pivot_einsatz2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pivot_einsatz3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pivot_einsatz4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pivot_einsatz5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pivot_einsatz6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cxnSp>
        <p:nvCxnSpPr>
          <p:cNvPr id="11" name="Gerader Verbinder 10"/>
          <p:cNvCxnSpPr/>
          <p:nvPr/>
        </p:nvCxnSpPr>
        <p:spPr bwMode="auto">
          <a:xfrm>
            <a:off x="7964417" y="2253041"/>
            <a:ext cx="0" cy="40760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hteck 11"/>
          <p:cNvSpPr/>
          <p:nvPr/>
        </p:nvSpPr>
        <p:spPr>
          <a:xfrm>
            <a:off x="2477679" y="7420509"/>
            <a:ext cx="9294392" cy="1145369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  <a:r>
              <a:rPr lang="de-DE" sz="1200" dirty="0" err="1">
                <a:latin typeface="+mj-lt"/>
              </a:rPr>
              <a:t>Übersicht_Einsatz_digiMaßFahrer</a:t>
            </a: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8793130" y="2291396"/>
            <a:ext cx="23733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latin typeface="+mn-lt"/>
              </a:rPr>
              <a:t>Umsetzung der Maßnahmen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614571" y="5961980"/>
            <a:ext cx="108012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latin typeface="Verdana" pitchFamily="34" charset="0"/>
              </a:rPr>
              <a:t>n =74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4929678" y="2282751"/>
            <a:ext cx="1916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  <a:cs typeface="Times" panose="02020603050405020304" pitchFamily="18" charset="0"/>
              </a:rPr>
              <a:t>Maßnahmen relevant?</a:t>
            </a:r>
          </a:p>
        </p:txBody>
      </p:sp>
      <p:sp>
        <p:nvSpPr>
          <p:cNvPr id="23" name="Rechteck 22"/>
          <p:cNvSpPr/>
          <p:nvPr/>
        </p:nvSpPr>
        <p:spPr bwMode="auto">
          <a:xfrm>
            <a:off x="9048328" y="1341929"/>
            <a:ext cx="2808312" cy="50289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Themenbereich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Schnittstellen/Rampe</a:t>
            </a:r>
          </a:p>
        </p:txBody>
      </p:sp>
      <p:sp>
        <p:nvSpPr>
          <p:cNvPr id="24" name="Rechteck 23"/>
          <p:cNvSpPr/>
          <p:nvPr/>
        </p:nvSpPr>
        <p:spPr bwMode="auto">
          <a:xfrm>
            <a:off x="6661097" y="1819567"/>
            <a:ext cx="2316216" cy="337386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de-DE" sz="1200" b="1" dirty="0">
                <a:solidFill>
                  <a:schemeClr val="bg1"/>
                </a:solidFill>
                <a:latin typeface="Verdana" pitchFamily="34" charset="0"/>
              </a:rPr>
              <a:t>nur LDL m FP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3970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gray">
          <a:xfrm>
            <a:off x="1992314" y="1785938"/>
            <a:ext cx="8207375" cy="520700"/>
          </a:xfrm>
          <a:prstGeom prst="rect">
            <a:avLst/>
          </a:prstGeom>
          <a:solidFill>
            <a:srgbClr val="342A94"/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</a:rPr>
              <a:t>1   Ausgangssituation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992314" y="3729038"/>
            <a:ext cx="8207375" cy="52070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  <a:defRPr/>
            </a:pPr>
            <a:r>
              <a:rPr lang="de-DE" sz="1800" b="1" dirty="0">
                <a:latin typeface="+mj-lt"/>
                <a:cs typeface="Calibri" panose="020F0502020204030204" pitchFamily="34" charset="0"/>
              </a:rPr>
              <a:t>4   Ausgewählte Projekte/Initiativen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992314" y="3081338"/>
            <a:ext cx="8207375" cy="52070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  <a:defRPr/>
            </a:pPr>
            <a:r>
              <a:rPr lang="de-DE" sz="1800" b="1" dirty="0">
                <a:latin typeface="+mj-lt"/>
                <a:cs typeface="Calibri" panose="020F0502020204030204" pitchFamily="34" charset="0"/>
              </a:rPr>
              <a:t>3   Fazit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992314" y="2433638"/>
            <a:ext cx="8207375" cy="52070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latin typeface="+mj-lt"/>
                <a:cs typeface="Calibri" panose="020F0502020204030204" pitchFamily="34" charset="0"/>
              </a:rPr>
              <a:t>2   BVL-Mitgliederbefragung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0562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1315584460"/>
              </p:ext>
            </p:extLst>
          </p:nvPr>
        </p:nvGraphicFramePr>
        <p:xfrm>
          <a:off x="624418" y="2568395"/>
          <a:ext cx="720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26207" y="552549"/>
            <a:ext cx="9143990" cy="392738"/>
          </a:xfrm>
        </p:spPr>
        <p:txBody>
          <a:bodyPr/>
          <a:lstStyle/>
          <a:p>
            <a:r>
              <a:rPr lang="de-DE" dirty="0"/>
              <a:t>Logistikdienstleister ohne Fuhrpark sind etwas verhaltener in der Umsetzung</a:t>
            </a:r>
          </a:p>
        </p:txBody>
      </p:sp>
      <p:sp>
        <p:nvSpPr>
          <p:cNvPr id="21" name="Rechteck 20"/>
          <p:cNvSpPr/>
          <p:nvPr/>
        </p:nvSpPr>
        <p:spPr>
          <a:xfrm>
            <a:off x="624418" y="1341929"/>
            <a:ext cx="8297152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Können die folgenden Maßnahmen aus Ihrer Sicht den Fahrereinsatz verbessern? </a:t>
            </a:r>
          </a:p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Setzen Sie die folgenden digitalen Maßnahmen für einen besseren Fahrereinsatz um? </a:t>
            </a:r>
          </a:p>
          <a:p>
            <a:r>
              <a:rPr lang="de-DE" sz="1400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Prozent; ja, nein, weiß nicht / ist in Planung] </a:t>
            </a:r>
          </a:p>
          <a:p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endParaRPr lang="de-DE" sz="1400" dirty="0">
              <a:latin typeface="+mj-lt"/>
              <a:ea typeface="Verdana" panose="020B0604030504040204" pitchFamily="34" charset="0"/>
              <a:cs typeface="Times" panose="02020603050405020304" pitchFamily="18" charset="0"/>
            </a:endParaRPr>
          </a:p>
        </p:txBody>
      </p:sp>
      <p:graphicFrame>
        <p:nvGraphicFramePr>
          <p:cNvPr id="16" name="Diagramm 15"/>
          <p:cNvGraphicFramePr/>
          <p:nvPr/>
        </p:nvGraphicFramePr>
        <p:xfrm>
          <a:off x="7999814" y="2568395"/>
          <a:ext cx="396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Rechteck 18"/>
          <p:cNvSpPr/>
          <p:nvPr/>
        </p:nvSpPr>
        <p:spPr>
          <a:xfrm>
            <a:off x="4511824" y="9045624"/>
            <a:ext cx="5879594" cy="2088232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pivot_einsatz1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pivot_einsatz2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pivot_einsatz3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pivot_einsatz4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pivot_einsatz5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pivot_einsatz6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cxnSp>
        <p:nvCxnSpPr>
          <p:cNvPr id="11" name="Gerader Verbinder 10"/>
          <p:cNvCxnSpPr/>
          <p:nvPr/>
        </p:nvCxnSpPr>
        <p:spPr bwMode="auto">
          <a:xfrm>
            <a:off x="7964417" y="2253041"/>
            <a:ext cx="0" cy="40760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hteck 11"/>
          <p:cNvSpPr/>
          <p:nvPr/>
        </p:nvSpPr>
        <p:spPr>
          <a:xfrm>
            <a:off x="2477679" y="7420509"/>
            <a:ext cx="9294392" cy="1145369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  <a:r>
              <a:rPr lang="de-DE" sz="1200" dirty="0" err="1">
                <a:latin typeface="+mj-lt"/>
              </a:rPr>
              <a:t>Übersicht_Einsatz_digiMaßFahrer</a:t>
            </a: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8793130" y="2291396"/>
            <a:ext cx="23733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latin typeface="+mn-lt"/>
              </a:rPr>
              <a:t>Umsetzung der Maßnahmen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614571" y="5961980"/>
            <a:ext cx="108012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latin typeface="Verdana" pitchFamily="34" charset="0"/>
              </a:rPr>
              <a:t>n =37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4929678" y="2282751"/>
            <a:ext cx="1916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  <a:cs typeface="Times" panose="02020603050405020304" pitchFamily="18" charset="0"/>
              </a:rPr>
              <a:t>Maßnahmen relevant?</a:t>
            </a:r>
          </a:p>
        </p:txBody>
      </p:sp>
      <p:sp>
        <p:nvSpPr>
          <p:cNvPr id="23" name="Rechteck 22"/>
          <p:cNvSpPr/>
          <p:nvPr/>
        </p:nvSpPr>
        <p:spPr bwMode="auto">
          <a:xfrm>
            <a:off x="9048328" y="1341929"/>
            <a:ext cx="2808312" cy="50289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Themenbereich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Schnittstellen/Rampe</a:t>
            </a:r>
          </a:p>
        </p:txBody>
      </p:sp>
      <p:sp>
        <p:nvSpPr>
          <p:cNvPr id="20" name="Rechteck 19"/>
          <p:cNvSpPr/>
          <p:nvPr/>
        </p:nvSpPr>
        <p:spPr bwMode="auto">
          <a:xfrm>
            <a:off x="6661097" y="1819567"/>
            <a:ext cx="2316216" cy="337386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de-DE" sz="1200" b="1" dirty="0">
                <a:solidFill>
                  <a:schemeClr val="bg1"/>
                </a:solidFill>
                <a:latin typeface="Verdana" pitchFamily="34" charset="0"/>
              </a:rPr>
              <a:t>nur LDL o FP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3889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Zwischenfazit</a:t>
            </a:r>
          </a:p>
        </p:txBody>
      </p:sp>
      <p:sp>
        <p:nvSpPr>
          <p:cNvPr id="5" name="Textplatzhalter 24"/>
          <p:cNvSpPr txBox="1">
            <a:spLocks/>
          </p:cNvSpPr>
          <p:nvPr/>
        </p:nvSpPr>
        <p:spPr bwMode="auto">
          <a:xfrm>
            <a:off x="609600" y="1773238"/>
            <a:ext cx="10972800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>
                <a:solidFill>
                  <a:srgbClr val="342A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 sz="1600">
                <a:solidFill>
                  <a:srgbClr val="342A94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2pPr>
            <a:lvl3pPr marL="11430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 sz="1500">
                <a:solidFill>
                  <a:srgbClr val="342A94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3pPr>
            <a:lvl4pPr marL="16002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de-DE" sz="1800" kern="0" dirty="0"/>
              <a:t>Zur Verringerung der Wartezeit an der Rampe haben Zeitfenstermanagement und Kapazitätsplanung die größten Potenziale</a:t>
            </a:r>
          </a:p>
          <a:p>
            <a:r>
              <a:rPr lang="de-DE" sz="1800" kern="0" dirty="0"/>
              <a:t>Viele relevante Maßnahmen sind von den Befragten zwar erkannt, werden jedoch nicht umgesetzt wie zum Beispiel </a:t>
            </a:r>
            <a:r>
              <a:rPr lang="de-DE" sz="1800" kern="0" dirty="0" err="1"/>
              <a:t>Predictive</a:t>
            </a:r>
            <a:r>
              <a:rPr lang="de-DE" sz="1800" kern="0" dirty="0"/>
              <a:t> Analytics </a:t>
            </a:r>
          </a:p>
          <a:p>
            <a:r>
              <a:rPr lang="de-DE" sz="1800" kern="0" dirty="0"/>
              <a:t>Logistikdienstleister mit eigenem Fuhrpark sind die Gruppe mit dem höchsten Umsetzungsstand</a:t>
            </a:r>
          </a:p>
          <a:p>
            <a:endParaRPr lang="de-DE" sz="1800" kern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2869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gray">
          <a:xfrm>
            <a:off x="1992314" y="1785938"/>
            <a:ext cx="8207375" cy="52070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latin typeface="+mj-lt"/>
                <a:cs typeface="Calibri" panose="020F0502020204030204" pitchFamily="34" charset="0"/>
              </a:rPr>
              <a:t>1   Ausgangssituation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992314" y="2433638"/>
            <a:ext cx="8207375" cy="520700"/>
          </a:xfrm>
          <a:prstGeom prst="rect">
            <a:avLst/>
          </a:prstGeom>
          <a:solidFill>
            <a:srgbClr val="342A94"/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</a:rPr>
              <a:t>2   BVL-Mitgliederbefragung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gray">
          <a:xfrm>
            <a:off x="3791747" y="3081338"/>
            <a:ext cx="6407942" cy="52070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latin typeface="+mj-lt"/>
                <a:cs typeface="Calibri" panose="020F0502020204030204" pitchFamily="34" charset="0"/>
              </a:rPr>
              <a:t>2.1   Überblick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gray">
          <a:xfrm>
            <a:off x="3791747" y="3668148"/>
            <a:ext cx="6407942" cy="52070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latin typeface="+mj-lt"/>
                <a:cs typeface="Calibri" panose="020F0502020204030204" pitchFamily="34" charset="0"/>
              </a:rPr>
              <a:t>2.2   Handlungsfeld Schnittstellen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gray">
          <a:xfrm>
            <a:off x="3791747" y="4254958"/>
            <a:ext cx="6407942" cy="520700"/>
          </a:xfrm>
          <a:prstGeom prst="rect">
            <a:avLst/>
          </a:prstGeom>
          <a:solidFill>
            <a:srgbClr val="342A94"/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</a:rPr>
              <a:t>2.3   Handlungsfeld Verkehrswirtschaft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gray">
          <a:xfrm>
            <a:off x="3791747" y="4841768"/>
            <a:ext cx="6407942" cy="52070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latin typeface="+mj-lt"/>
                <a:cs typeface="Calibri" panose="020F0502020204030204" pitchFamily="34" charset="0"/>
              </a:rPr>
              <a:t>2.4   Handlungsfeld New Work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gray">
          <a:xfrm>
            <a:off x="3791747" y="5428580"/>
            <a:ext cx="6407942" cy="52070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latin typeface="+mj-lt"/>
                <a:cs typeface="Calibri" panose="020F0502020204030204" pitchFamily="34" charset="0"/>
              </a:rPr>
              <a:t>2.5   Datenaustausch und Plattformen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3286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Netzwerk-, Routen und Ladeplanung sind wichtige Lösungen im Bereich Verkehrswirtschaft</a:t>
            </a:r>
          </a:p>
        </p:txBody>
      </p:sp>
      <p:sp>
        <p:nvSpPr>
          <p:cNvPr id="6" name="Rechteck 5"/>
          <p:cNvSpPr/>
          <p:nvPr/>
        </p:nvSpPr>
        <p:spPr>
          <a:xfrm>
            <a:off x="634478" y="1341929"/>
            <a:ext cx="1100613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Welches sind die drei größten Potenziale für einen effizienteren Fahrereinsatz? 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 der Nennungen; Mehrfachantworten möglich]</a:t>
            </a:r>
          </a:p>
        </p:txBody>
      </p:sp>
      <p:graphicFrame>
        <p:nvGraphicFramePr>
          <p:cNvPr id="11" name="Diagramm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0667795"/>
              </p:ext>
            </p:extLst>
          </p:nvPr>
        </p:nvGraphicFramePr>
        <p:xfrm>
          <a:off x="634478" y="2082344"/>
          <a:ext cx="10142042" cy="4080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614571" y="5961980"/>
            <a:ext cx="108012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latin typeface="Verdana" pitchFamily="34" charset="0"/>
              </a:rPr>
              <a:t>n =409</a:t>
            </a:r>
          </a:p>
        </p:txBody>
      </p:sp>
      <p:sp>
        <p:nvSpPr>
          <p:cNvPr id="13" name="Rechteck 12"/>
          <p:cNvSpPr/>
          <p:nvPr/>
        </p:nvSpPr>
        <p:spPr>
          <a:xfrm>
            <a:off x="4843893" y="6938057"/>
            <a:ext cx="7332065" cy="509132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  <a:r>
              <a:rPr lang="de-DE" sz="1200" dirty="0" err="1">
                <a:latin typeface="+mj-lt"/>
              </a:rPr>
              <a:t>Zusamm.Potentiale</a:t>
            </a: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9048328" y="1341929"/>
            <a:ext cx="2808312" cy="50289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Themenbereich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Verkehrswirtschaft/Telematik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6005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Bisher geringer Umsetzungsstand digitaler Instrumente aus dem Bereich Verkehrswirtschaft</a:t>
            </a:r>
          </a:p>
        </p:txBody>
      </p:sp>
      <p:sp>
        <p:nvSpPr>
          <p:cNvPr id="14" name="Rechteck 13"/>
          <p:cNvSpPr/>
          <p:nvPr/>
        </p:nvSpPr>
        <p:spPr>
          <a:xfrm>
            <a:off x="624418" y="1342509"/>
            <a:ext cx="11027176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Sind die folgenden digitalen Maßnahmen für einen besseren Fahrereinsatz relevant? 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Setzen Sie diese Maßnahmen um? 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dirty="0">
                <a:solidFill>
                  <a:srgbClr val="342A94"/>
                </a:solidFill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 der Befragten; ja, nein, weiß nicht]</a:t>
            </a:r>
          </a:p>
          <a:p>
            <a:endParaRPr lang="de-DE" sz="1400" b="1" dirty="0">
              <a:latin typeface="+mj-lt"/>
              <a:ea typeface="Verdana" panose="020B0604030504040204" pitchFamily="34" charset="0"/>
              <a:cs typeface="Times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986396" y="2218341"/>
            <a:ext cx="1916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  <a:cs typeface="Times" panose="02020603050405020304" pitchFamily="18" charset="0"/>
              </a:rPr>
              <a:t>Maßnahmen relevant?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8291315" y="2218341"/>
            <a:ext cx="2844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>
                <a:latin typeface="+mj-lt"/>
                <a:cs typeface="Times" panose="02020603050405020304" pitchFamily="18" charset="0"/>
              </a:defRPr>
            </a:lvl1pPr>
          </a:lstStyle>
          <a:p>
            <a:r>
              <a:rPr lang="de-DE" dirty="0"/>
              <a:t>Umsetzung der Maßnahmen</a:t>
            </a:r>
          </a:p>
        </p:txBody>
      </p:sp>
      <p:cxnSp>
        <p:nvCxnSpPr>
          <p:cNvPr id="7" name="Gerader Verbinder 6"/>
          <p:cNvCxnSpPr/>
          <p:nvPr/>
        </p:nvCxnSpPr>
        <p:spPr bwMode="auto">
          <a:xfrm>
            <a:off x="7248128" y="2070644"/>
            <a:ext cx="0" cy="40760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1" name="Diagramm 20"/>
          <p:cNvGraphicFramePr/>
          <p:nvPr>
            <p:extLst>
              <p:ext uri="{D42A27DB-BD31-4B8C-83A1-F6EECF244321}">
                <p14:modId xmlns:p14="http://schemas.microsoft.com/office/powerpoint/2010/main" val="2245213633"/>
              </p:ext>
            </p:extLst>
          </p:nvPr>
        </p:nvGraphicFramePr>
        <p:xfrm>
          <a:off x="624418" y="2688424"/>
          <a:ext cx="6479694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Diagramm 16"/>
          <p:cNvGraphicFramePr/>
          <p:nvPr>
            <p:extLst>
              <p:ext uri="{D42A27DB-BD31-4B8C-83A1-F6EECF244321}">
                <p14:modId xmlns:p14="http://schemas.microsoft.com/office/powerpoint/2010/main" val="4053021563"/>
              </p:ext>
            </p:extLst>
          </p:nvPr>
        </p:nvGraphicFramePr>
        <p:xfrm>
          <a:off x="7553324" y="2688424"/>
          <a:ext cx="4447332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Rechteck 19"/>
          <p:cNvSpPr/>
          <p:nvPr/>
        </p:nvSpPr>
        <p:spPr>
          <a:xfrm>
            <a:off x="2207568" y="7105807"/>
            <a:ext cx="8204364" cy="1596837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  <a:r>
              <a:rPr lang="de-DE" sz="1200" dirty="0" err="1">
                <a:latin typeface="+mj-lt"/>
              </a:rPr>
              <a:t>Übersicht_Maßnahmen_Fahrer</a:t>
            </a: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14571" y="5961980"/>
            <a:ext cx="108012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latin typeface="Verdana" pitchFamily="34" charset="0"/>
              </a:rPr>
              <a:t>n =409</a:t>
            </a:r>
          </a:p>
        </p:txBody>
      </p:sp>
      <p:sp>
        <p:nvSpPr>
          <p:cNvPr id="19" name="Rechteck 18"/>
          <p:cNvSpPr/>
          <p:nvPr/>
        </p:nvSpPr>
        <p:spPr bwMode="auto">
          <a:xfrm>
            <a:off x="9048328" y="1341929"/>
            <a:ext cx="2808312" cy="50289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Themenbereich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Verkehrswirtschaft/Telematik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4680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Auch im Bereich Industrie und Handel geringer Umsetzungsstand</a:t>
            </a:r>
          </a:p>
        </p:txBody>
      </p:sp>
      <p:sp>
        <p:nvSpPr>
          <p:cNvPr id="14" name="Rechteck 13"/>
          <p:cNvSpPr/>
          <p:nvPr/>
        </p:nvSpPr>
        <p:spPr>
          <a:xfrm>
            <a:off x="624418" y="1342509"/>
            <a:ext cx="11027176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Sind die folgenden digitalen Maßnahmen für einen besseren Fahrereinsatz relevant? 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Setzen Sie diese Maßnahmen um? 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dirty="0">
                <a:solidFill>
                  <a:srgbClr val="342A94"/>
                </a:solidFill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 der Befragten; ja, nein, weiß nicht]</a:t>
            </a:r>
          </a:p>
          <a:p>
            <a:endParaRPr lang="de-DE" sz="1400" b="1" dirty="0">
              <a:latin typeface="+mj-lt"/>
              <a:ea typeface="Verdana" panose="020B0604030504040204" pitchFamily="34" charset="0"/>
              <a:cs typeface="Times" panose="02020603050405020304" pitchFamily="18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8291315" y="2218341"/>
            <a:ext cx="2844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>
                <a:latin typeface="+mj-lt"/>
                <a:cs typeface="Times" panose="02020603050405020304" pitchFamily="18" charset="0"/>
              </a:defRPr>
            </a:lvl1pPr>
          </a:lstStyle>
          <a:p>
            <a:r>
              <a:rPr lang="de-DE" dirty="0"/>
              <a:t>Umsetzung der Maßnahmen</a:t>
            </a:r>
          </a:p>
        </p:txBody>
      </p:sp>
      <p:cxnSp>
        <p:nvCxnSpPr>
          <p:cNvPr id="7" name="Gerader Verbinder 6"/>
          <p:cNvCxnSpPr/>
          <p:nvPr/>
        </p:nvCxnSpPr>
        <p:spPr bwMode="auto">
          <a:xfrm>
            <a:off x="7248128" y="2070644"/>
            <a:ext cx="0" cy="40760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1" name="Diagramm 20"/>
          <p:cNvGraphicFramePr/>
          <p:nvPr>
            <p:extLst>
              <p:ext uri="{D42A27DB-BD31-4B8C-83A1-F6EECF244321}">
                <p14:modId xmlns:p14="http://schemas.microsoft.com/office/powerpoint/2010/main" val="186827688"/>
              </p:ext>
            </p:extLst>
          </p:nvPr>
        </p:nvGraphicFramePr>
        <p:xfrm>
          <a:off x="624418" y="2688424"/>
          <a:ext cx="6479694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Diagramm 16"/>
          <p:cNvGraphicFramePr/>
          <p:nvPr>
            <p:extLst>
              <p:ext uri="{D42A27DB-BD31-4B8C-83A1-F6EECF244321}">
                <p14:modId xmlns:p14="http://schemas.microsoft.com/office/powerpoint/2010/main" val="3010183146"/>
              </p:ext>
            </p:extLst>
          </p:nvPr>
        </p:nvGraphicFramePr>
        <p:xfrm>
          <a:off x="7553324" y="2688424"/>
          <a:ext cx="4447332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Rechteck 17"/>
          <p:cNvSpPr/>
          <p:nvPr/>
        </p:nvSpPr>
        <p:spPr>
          <a:xfrm>
            <a:off x="2207568" y="7105807"/>
            <a:ext cx="8204364" cy="1596837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  <a:r>
              <a:rPr lang="de-DE" sz="1200" dirty="0" err="1">
                <a:latin typeface="+mj-lt"/>
              </a:rPr>
              <a:t>Übersicht_Maßnahmen_Fahrer</a:t>
            </a: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614571" y="5961980"/>
            <a:ext cx="108012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latin typeface="Verdana" pitchFamily="34" charset="0"/>
              </a:rPr>
              <a:t>n =160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3986396" y="2218341"/>
            <a:ext cx="1916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  <a:cs typeface="Times" panose="02020603050405020304" pitchFamily="18" charset="0"/>
              </a:rPr>
              <a:t>Maßnahmen relevant?</a:t>
            </a:r>
          </a:p>
        </p:txBody>
      </p:sp>
      <p:sp>
        <p:nvSpPr>
          <p:cNvPr id="15" name="Rechteck 14"/>
          <p:cNvSpPr/>
          <p:nvPr/>
        </p:nvSpPr>
        <p:spPr bwMode="auto">
          <a:xfrm>
            <a:off x="9048328" y="1341929"/>
            <a:ext cx="2808312" cy="50289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Themenbereich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Verkehrswirtschaft/Telematik</a:t>
            </a:r>
          </a:p>
        </p:txBody>
      </p:sp>
      <p:sp>
        <p:nvSpPr>
          <p:cNvPr id="20" name="Rechteck 19"/>
          <p:cNvSpPr/>
          <p:nvPr/>
        </p:nvSpPr>
        <p:spPr bwMode="auto">
          <a:xfrm>
            <a:off x="6191250" y="1654577"/>
            <a:ext cx="2316216" cy="337386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de-DE" sz="1200" b="1" dirty="0">
                <a:solidFill>
                  <a:schemeClr val="bg1"/>
                </a:solidFill>
                <a:latin typeface="Verdana" pitchFamily="34" charset="0"/>
              </a:rPr>
              <a:t>nur Industrie &amp; Handel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24945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624418" y="1342509"/>
            <a:ext cx="11027176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Sind die folgenden digitalen Maßnahmen für einen besseren Fahrereinsatz relevant? 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Setzen Sie diese Maßnahmen um? 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dirty="0">
                <a:solidFill>
                  <a:srgbClr val="342A94"/>
                </a:solidFill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 der Befragten; ja, nein, weiß nicht]</a:t>
            </a:r>
          </a:p>
          <a:p>
            <a:endParaRPr lang="de-DE" sz="1400" b="1" dirty="0">
              <a:latin typeface="+mj-lt"/>
              <a:ea typeface="Verdana" panose="020B0604030504040204" pitchFamily="34" charset="0"/>
              <a:cs typeface="Times" panose="02020603050405020304" pitchFamily="18" charset="0"/>
            </a:endParaRPr>
          </a:p>
        </p:txBody>
      </p:sp>
      <p:sp>
        <p:nvSpPr>
          <p:cNvPr id="22" name="Rechteck 21"/>
          <p:cNvSpPr/>
          <p:nvPr/>
        </p:nvSpPr>
        <p:spPr bwMode="auto">
          <a:xfrm>
            <a:off x="6191250" y="1654577"/>
            <a:ext cx="2316216" cy="337386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de-DE" sz="1200" b="1" dirty="0">
                <a:solidFill>
                  <a:schemeClr val="bg1"/>
                </a:solidFill>
                <a:latin typeface="Verdana" pitchFamily="34" charset="0"/>
              </a:rPr>
              <a:t>nur LDL m FP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Logistikdienstleister mit Fuhrpark setzen bereits in hohem Maße auf Fracht- und Transportbörsen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8291315" y="2218341"/>
            <a:ext cx="2844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>
                <a:latin typeface="+mj-lt"/>
                <a:cs typeface="Times" panose="02020603050405020304" pitchFamily="18" charset="0"/>
              </a:defRPr>
            </a:lvl1pPr>
          </a:lstStyle>
          <a:p>
            <a:r>
              <a:rPr lang="de-DE" dirty="0"/>
              <a:t>Umsetzung der Maßnahmen</a:t>
            </a:r>
          </a:p>
        </p:txBody>
      </p:sp>
      <p:cxnSp>
        <p:nvCxnSpPr>
          <p:cNvPr id="7" name="Gerader Verbinder 6"/>
          <p:cNvCxnSpPr/>
          <p:nvPr/>
        </p:nvCxnSpPr>
        <p:spPr bwMode="auto">
          <a:xfrm>
            <a:off x="7248128" y="2070644"/>
            <a:ext cx="0" cy="40760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1" name="Diagramm 20"/>
          <p:cNvGraphicFramePr/>
          <p:nvPr>
            <p:extLst>
              <p:ext uri="{D42A27DB-BD31-4B8C-83A1-F6EECF244321}">
                <p14:modId xmlns:p14="http://schemas.microsoft.com/office/powerpoint/2010/main" val="1382774543"/>
              </p:ext>
            </p:extLst>
          </p:nvPr>
        </p:nvGraphicFramePr>
        <p:xfrm>
          <a:off x="624418" y="2688424"/>
          <a:ext cx="6479694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Diagramm 16"/>
          <p:cNvGraphicFramePr/>
          <p:nvPr>
            <p:extLst>
              <p:ext uri="{D42A27DB-BD31-4B8C-83A1-F6EECF244321}">
                <p14:modId xmlns:p14="http://schemas.microsoft.com/office/powerpoint/2010/main" val="4107463137"/>
              </p:ext>
            </p:extLst>
          </p:nvPr>
        </p:nvGraphicFramePr>
        <p:xfrm>
          <a:off x="7553324" y="2688424"/>
          <a:ext cx="4447332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Rechteck 12"/>
          <p:cNvSpPr/>
          <p:nvPr/>
        </p:nvSpPr>
        <p:spPr>
          <a:xfrm>
            <a:off x="2207568" y="7105807"/>
            <a:ext cx="8204364" cy="1596837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  <a:r>
              <a:rPr lang="de-DE" sz="1200" dirty="0" err="1">
                <a:latin typeface="+mj-lt"/>
              </a:rPr>
              <a:t>Übersicht_Maßnahmen_Fahrer</a:t>
            </a: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14571" y="5961980"/>
            <a:ext cx="108012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latin typeface="Verdana" pitchFamily="34" charset="0"/>
              </a:rPr>
              <a:t>n =74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3986396" y="2218341"/>
            <a:ext cx="1916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  <a:cs typeface="Times" panose="02020603050405020304" pitchFamily="18" charset="0"/>
              </a:rPr>
              <a:t>Maßnahmen relevant?</a:t>
            </a:r>
          </a:p>
        </p:txBody>
      </p:sp>
      <p:sp>
        <p:nvSpPr>
          <p:cNvPr id="15" name="Rechteck 14"/>
          <p:cNvSpPr/>
          <p:nvPr/>
        </p:nvSpPr>
        <p:spPr bwMode="auto">
          <a:xfrm>
            <a:off x="9048328" y="1341929"/>
            <a:ext cx="2808312" cy="50289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Themenbereich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Verkehrswirtschaft/Telematik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2685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Erwartungsgemäß ist die Umsetzung bei Logistik-dienstleistern ohne Fuhrpark etwas geringer</a:t>
            </a:r>
          </a:p>
        </p:txBody>
      </p:sp>
      <p:sp>
        <p:nvSpPr>
          <p:cNvPr id="14" name="Rechteck 13"/>
          <p:cNvSpPr/>
          <p:nvPr/>
        </p:nvSpPr>
        <p:spPr>
          <a:xfrm>
            <a:off x="624418" y="1342509"/>
            <a:ext cx="11027176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Sind die folgenden digitalen Maßnahmen für einen besseren Fahrereinsatz relevant? 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Setzen Sie diese Maßnahmen um? 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dirty="0">
                <a:solidFill>
                  <a:srgbClr val="342A94"/>
                </a:solidFill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 der Befragten; ja, nein, weiß nicht]</a:t>
            </a:r>
          </a:p>
          <a:p>
            <a:endParaRPr lang="de-DE" sz="1400" b="1" dirty="0">
              <a:latin typeface="+mj-lt"/>
              <a:ea typeface="Verdana" panose="020B0604030504040204" pitchFamily="34" charset="0"/>
              <a:cs typeface="Times" panose="02020603050405020304" pitchFamily="18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8291315" y="2218341"/>
            <a:ext cx="2844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>
                <a:latin typeface="+mj-lt"/>
                <a:cs typeface="Times" panose="02020603050405020304" pitchFamily="18" charset="0"/>
              </a:defRPr>
            </a:lvl1pPr>
          </a:lstStyle>
          <a:p>
            <a:r>
              <a:rPr lang="de-DE" dirty="0"/>
              <a:t>Umsetzung der Maßnahmen</a:t>
            </a:r>
          </a:p>
        </p:txBody>
      </p:sp>
      <p:cxnSp>
        <p:nvCxnSpPr>
          <p:cNvPr id="7" name="Gerader Verbinder 6"/>
          <p:cNvCxnSpPr/>
          <p:nvPr/>
        </p:nvCxnSpPr>
        <p:spPr bwMode="auto">
          <a:xfrm>
            <a:off x="7248128" y="2070644"/>
            <a:ext cx="0" cy="40760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1" name="Diagramm 20"/>
          <p:cNvGraphicFramePr/>
          <p:nvPr>
            <p:extLst>
              <p:ext uri="{D42A27DB-BD31-4B8C-83A1-F6EECF244321}">
                <p14:modId xmlns:p14="http://schemas.microsoft.com/office/powerpoint/2010/main" val="1401578195"/>
              </p:ext>
            </p:extLst>
          </p:nvPr>
        </p:nvGraphicFramePr>
        <p:xfrm>
          <a:off x="624418" y="2688424"/>
          <a:ext cx="6479694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Diagramm 16"/>
          <p:cNvGraphicFramePr/>
          <p:nvPr>
            <p:extLst>
              <p:ext uri="{D42A27DB-BD31-4B8C-83A1-F6EECF244321}">
                <p14:modId xmlns:p14="http://schemas.microsoft.com/office/powerpoint/2010/main" val="3057752493"/>
              </p:ext>
            </p:extLst>
          </p:nvPr>
        </p:nvGraphicFramePr>
        <p:xfrm>
          <a:off x="7553324" y="2688424"/>
          <a:ext cx="4447332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Rechteck 12"/>
          <p:cNvSpPr/>
          <p:nvPr/>
        </p:nvSpPr>
        <p:spPr>
          <a:xfrm>
            <a:off x="2207568" y="7105807"/>
            <a:ext cx="8204364" cy="1596837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  <a:r>
              <a:rPr lang="de-DE" sz="1200" dirty="0" err="1">
                <a:latin typeface="+mj-lt"/>
              </a:rPr>
              <a:t>Übersicht_Maßnahmen_Fahrer</a:t>
            </a: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14571" y="5961980"/>
            <a:ext cx="108012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latin typeface="Verdana" pitchFamily="34" charset="0"/>
              </a:rPr>
              <a:t>n =37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3986396" y="2218341"/>
            <a:ext cx="1916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  <a:cs typeface="Times" panose="02020603050405020304" pitchFamily="18" charset="0"/>
              </a:rPr>
              <a:t>Maßnahmen relevant?</a:t>
            </a:r>
          </a:p>
        </p:txBody>
      </p:sp>
      <p:sp>
        <p:nvSpPr>
          <p:cNvPr id="20" name="Rechteck 19"/>
          <p:cNvSpPr/>
          <p:nvPr/>
        </p:nvSpPr>
        <p:spPr bwMode="auto">
          <a:xfrm>
            <a:off x="9048328" y="1341929"/>
            <a:ext cx="2808312" cy="50289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Themenbereich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Verkehrswirtschaft/Telematik</a:t>
            </a:r>
          </a:p>
        </p:txBody>
      </p:sp>
      <p:sp>
        <p:nvSpPr>
          <p:cNvPr id="23" name="Rechteck 22"/>
          <p:cNvSpPr/>
          <p:nvPr/>
        </p:nvSpPr>
        <p:spPr bwMode="auto">
          <a:xfrm>
            <a:off x="6191250" y="1654577"/>
            <a:ext cx="2316216" cy="337386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de-DE" sz="1200" b="1" dirty="0">
                <a:solidFill>
                  <a:schemeClr val="bg1"/>
                </a:solidFill>
                <a:latin typeface="Verdana" pitchFamily="34" charset="0"/>
              </a:rPr>
              <a:t>nur LDL o FP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01910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Zwischenfazit</a:t>
            </a:r>
          </a:p>
        </p:txBody>
      </p:sp>
      <p:sp>
        <p:nvSpPr>
          <p:cNvPr id="5" name="Textplatzhalter 24"/>
          <p:cNvSpPr txBox="1">
            <a:spLocks/>
          </p:cNvSpPr>
          <p:nvPr/>
        </p:nvSpPr>
        <p:spPr bwMode="auto">
          <a:xfrm>
            <a:off x="609600" y="1773238"/>
            <a:ext cx="10972800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>
                <a:solidFill>
                  <a:srgbClr val="342A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 sz="1600">
                <a:solidFill>
                  <a:srgbClr val="342A94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2pPr>
            <a:lvl3pPr marL="11430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 sz="1500">
                <a:solidFill>
                  <a:srgbClr val="342A94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3pPr>
            <a:lvl4pPr marL="16002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de-DE" sz="1800" kern="0" dirty="0"/>
              <a:t>Netzwerk-, Routen und Ladeplanung haben die größten Potenziale für effizienteren Fahrereinsatz   </a:t>
            </a:r>
          </a:p>
          <a:p>
            <a:r>
              <a:rPr lang="de-DE" sz="1800" kern="0" dirty="0"/>
              <a:t>Die am höchsten bewertete Maßnahme ist die dynamische Tourenplanung, jedoch ist der Umsetzungsstand bei </a:t>
            </a:r>
            <a:r>
              <a:rPr lang="de-DE" sz="1800" dirty="0"/>
              <a:t>Fracht-/Transportbörsen</a:t>
            </a:r>
            <a:r>
              <a:rPr lang="de-DE" sz="1800" kern="0" dirty="0"/>
              <a:t> am höchsten</a:t>
            </a:r>
          </a:p>
          <a:p>
            <a:r>
              <a:rPr lang="de-DE" sz="1800" kern="0" dirty="0"/>
              <a:t>Im Vergleich zu Industrie und Handel sowie Logistikdienstleistern ohne Fuhrpark ist der Umsetzungsstand bei Logistikdienstleistern mit Fuhrpark am höchsten     </a:t>
            </a:r>
          </a:p>
          <a:p>
            <a:endParaRPr lang="de-DE" sz="1800" kern="0" dirty="0"/>
          </a:p>
          <a:p>
            <a:endParaRPr lang="de-DE" kern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25814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gray">
          <a:xfrm>
            <a:off x="1992314" y="1785938"/>
            <a:ext cx="8207375" cy="52070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latin typeface="+mj-lt"/>
                <a:cs typeface="Calibri" panose="020F0502020204030204" pitchFamily="34" charset="0"/>
              </a:rPr>
              <a:t>1   Ausgangssituation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992314" y="2433638"/>
            <a:ext cx="8207375" cy="520700"/>
          </a:xfrm>
          <a:prstGeom prst="rect">
            <a:avLst/>
          </a:prstGeom>
          <a:solidFill>
            <a:srgbClr val="342A94"/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</a:rPr>
              <a:t>2   BVL-Mitgliederbefragung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gray">
          <a:xfrm>
            <a:off x="3791747" y="3081338"/>
            <a:ext cx="6407942" cy="52070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latin typeface="+mj-lt"/>
                <a:cs typeface="Calibri" panose="020F0502020204030204" pitchFamily="34" charset="0"/>
              </a:rPr>
              <a:t>2.1   Überblick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gray">
          <a:xfrm>
            <a:off x="3791747" y="3668148"/>
            <a:ext cx="6407942" cy="52070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latin typeface="+mj-lt"/>
                <a:cs typeface="Calibri" panose="020F0502020204030204" pitchFamily="34" charset="0"/>
              </a:rPr>
              <a:t>2.2   Handlungsfeld Schnittstellen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gray">
          <a:xfrm>
            <a:off x="3791747" y="4254958"/>
            <a:ext cx="6407942" cy="52070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latin typeface="+mj-lt"/>
                <a:cs typeface="Calibri" panose="020F0502020204030204" pitchFamily="34" charset="0"/>
              </a:rPr>
              <a:t>2.3   Handlungsfeld Verkehrswirtschaft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gray">
          <a:xfrm>
            <a:off x="3791747" y="4841768"/>
            <a:ext cx="6407942" cy="520700"/>
          </a:xfrm>
          <a:prstGeom prst="rect">
            <a:avLst/>
          </a:prstGeom>
          <a:solidFill>
            <a:srgbClr val="342A94"/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</a:rPr>
              <a:t>2.4   Handlungsfeld New Work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gray">
          <a:xfrm>
            <a:off x="3791747" y="5428580"/>
            <a:ext cx="6407942" cy="52070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latin typeface="+mj-lt"/>
                <a:cs typeface="Calibri" panose="020F0502020204030204" pitchFamily="34" charset="0"/>
              </a:rPr>
              <a:t>2.5   Datenaustausch und Plattformen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1452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7" t="19729" r="34336" b="9935"/>
          <a:stretch/>
        </p:blipFill>
        <p:spPr bwMode="auto">
          <a:xfrm>
            <a:off x="2429179" y="1864569"/>
            <a:ext cx="2946741" cy="3560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Wirtschaftsbereich Logistik hat ein großes Problem durch fehlende Lkw-Fahrer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23888" y="7317432"/>
            <a:ext cx="86404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hlinkClick r:id="rId3"/>
              </a:rPr>
              <a:t>https://www.focus.de/finanzen/karriere/zehntausende-fahrer-fehlen-miese-loehne-sklavendienste-ruepel-image-warum-niemand-mehr-lkw-fahren-will_id_9335484.html</a:t>
            </a:r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hlinkClick r:id="rId4"/>
              </a:rPr>
              <a:t>https://www.wiwo.de/unternehmen/dienstleister/lkw-fahrer-gesucht-wir-sind-kurz-vor-dem-versorgungskollaps/24370166.html</a:t>
            </a:r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hlinkClick r:id="rId5"/>
              </a:rPr>
              <a:t>https://www.n-tv.de/wirtschaft/Logistikbranche-wirbt-um-Frauen-article21061467.html</a:t>
            </a:r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hlinkClick r:id="rId6"/>
              </a:rPr>
              <a:t>https://www.welt.de/wirtschaft/article194672173/Lkw-Fahrermangel-Speditionen-wollen-Bosnier-Serben-und-Ukrainer-anwerben.html</a:t>
            </a:r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hlinkClick r:id="rId7"/>
              </a:rPr>
              <a:t>https://www.handelsblatt.com/politik/deutschland/gueterverkehr-deutschland-gehen-die-lkw-fahrer-aus/22855108.html?ticket=ST-24340872-vJfJ5TfFRserRJ0KYoHf-ap6</a:t>
            </a:r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/>
          </a:p>
          <a:p>
            <a:endParaRPr lang="de-DE" sz="1800" dirty="0">
              <a:latin typeface="Verdana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7" t="21642" r="47029" b="11753"/>
          <a:stretch/>
        </p:blipFill>
        <p:spPr bwMode="auto">
          <a:xfrm>
            <a:off x="649243" y="2925786"/>
            <a:ext cx="2863213" cy="3024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0" t="23274" r="47230" b="12733"/>
          <a:stretch/>
        </p:blipFill>
        <p:spPr bwMode="auto">
          <a:xfrm>
            <a:off x="6384032" y="1871630"/>
            <a:ext cx="3423576" cy="3002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2" t="17117" r="27868" b="11054"/>
          <a:stretch/>
        </p:blipFill>
        <p:spPr bwMode="auto">
          <a:xfrm>
            <a:off x="8085269" y="2739077"/>
            <a:ext cx="3483339" cy="3210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feld 14"/>
          <p:cNvSpPr txBox="1"/>
          <p:nvPr/>
        </p:nvSpPr>
        <p:spPr>
          <a:xfrm>
            <a:off x="6312024" y="1556792"/>
            <a:ext cx="1880453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Verdana" pitchFamily="34" charset="0"/>
              </a:rPr>
              <a:t>n-</a:t>
            </a:r>
            <a:r>
              <a:rPr lang="de-DE" sz="1400" dirty="0" err="1">
                <a:solidFill>
                  <a:schemeClr val="bg1"/>
                </a:solidFill>
                <a:latin typeface="Verdana" pitchFamily="34" charset="0"/>
              </a:rPr>
              <a:t>tv</a:t>
            </a:r>
            <a:r>
              <a:rPr lang="de-DE" sz="1400" dirty="0">
                <a:solidFill>
                  <a:schemeClr val="bg1"/>
                </a:solidFill>
                <a:latin typeface="Verdana" pitchFamily="34" charset="0"/>
              </a:rPr>
              <a:t> 02. Juni 2019 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2377269" y="1577299"/>
            <a:ext cx="2261815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>
                <a:solidFill>
                  <a:schemeClr val="bg1"/>
                </a:solidFill>
                <a:latin typeface="Verdana" pitchFamily="34" charset="0"/>
              </a:rPr>
              <a:t>WiWo</a:t>
            </a:r>
            <a:r>
              <a:rPr lang="de-DE" sz="1400" dirty="0">
                <a:solidFill>
                  <a:schemeClr val="bg1"/>
                </a:solidFill>
                <a:latin typeface="Verdana" pitchFamily="34" charset="0"/>
              </a:rPr>
              <a:t> - 27. Mai 2019 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649243" y="2617167"/>
            <a:ext cx="2132572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Verdana" pitchFamily="34" charset="0"/>
              </a:rPr>
              <a:t>Focus - 30. Juli 2018 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8039635" y="2461265"/>
            <a:ext cx="207502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Verdana" pitchFamily="34" charset="0"/>
              </a:rPr>
              <a:t>WELT 03. Juni 2019 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1" t="19358" r="29527" b="7422"/>
          <a:stretch/>
        </p:blipFill>
        <p:spPr bwMode="auto">
          <a:xfrm>
            <a:off x="4410868" y="3369485"/>
            <a:ext cx="3083312" cy="3011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feld 19"/>
          <p:cNvSpPr txBox="1"/>
          <p:nvPr/>
        </p:nvSpPr>
        <p:spPr>
          <a:xfrm>
            <a:off x="4367808" y="3077642"/>
            <a:ext cx="252028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Verdana" pitchFamily="34" charset="0"/>
              </a:rPr>
              <a:t>Handelsblatt 29. Juli 2018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5995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24418" y="549847"/>
            <a:ext cx="9143990" cy="392738"/>
          </a:xfrm>
        </p:spPr>
        <p:txBody>
          <a:bodyPr/>
          <a:lstStyle/>
          <a:p>
            <a:r>
              <a:rPr lang="de-DE" dirty="0"/>
              <a:t>Wertschätzung und sozialer Austausch sind sehr wichtige Faktoren für die Arbeitszufriedenheit</a:t>
            </a:r>
          </a:p>
        </p:txBody>
      </p:sp>
      <p:sp>
        <p:nvSpPr>
          <p:cNvPr id="15" name="Rechteck 14"/>
          <p:cNvSpPr/>
          <p:nvPr/>
        </p:nvSpPr>
        <p:spPr>
          <a:xfrm>
            <a:off x="624418" y="1342509"/>
            <a:ext cx="10943166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Was sind die drei wichtigsten Stellhebel im Bereich Arbeitszufriedenheit/</a:t>
            </a:r>
          </a:p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New Work bei Fahrern?</a:t>
            </a:r>
          </a:p>
          <a:p>
            <a:r>
              <a:rPr lang="de-DE" sz="1400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 der Nennungen; Mehrfachantworten möglich]</a:t>
            </a:r>
          </a:p>
          <a:p>
            <a:endParaRPr lang="de-DE" sz="1400" b="1" dirty="0">
              <a:latin typeface="+mj-lt"/>
              <a:ea typeface="Verdana" panose="020B0604030504040204" pitchFamily="34" charset="0"/>
              <a:cs typeface="Times" panose="02020603050405020304" pitchFamily="18" charset="0"/>
            </a:endParaRPr>
          </a:p>
        </p:txBody>
      </p:sp>
      <p:graphicFrame>
        <p:nvGraphicFramePr>
          <p:cNvPr id="24" name="Diagramm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632812"/>
              </p:ext>
            </p:extLst>
          </p:nvPr>
        </p:nvGraphicFramePr>
        <p:xfrm>
          <a:off x="598021" y="2204283"/>
          <a:ext cx="9432022" cy="4233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hteck 9"/>
          <p:cNvSpPr/>
          <p:nvPr/>
        </p:nvSpPr>
        <p:spPr>
          <a:xfrm>
            <a:off x="5833030" y="7317433"/>
            <a:ext cx="6671682" cy="936103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  <a:r>
              <a:rPr lang="de-DE" sz="1200" dirty="0" err="1">
                <a:latin typeface="+mj-lt"/>
              </a:rPr>
              <a:t>NW_Gesamt</a:t>
            </a: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14571" y="5961980"/>
            <a:ext cx="108012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latin typeface="Verdana" pitchFamily="34" charset="0"/>
              </a:rPr>
              <a:t>n =409</a:t>
            </a:r>
          </a:p>
        </p:txBody>
      </p:sp>
      <p:sp>
        <p:nvSpPr>
          <p:cNvPr id="9" name="Rechteck 8"/>
          <p:cNvSpPr/>
          <p:nvPr/>
        </p:nvSpPr>
        <p:spPr bwMode="auto">
          <a:xfrm>
            <a:off x="9048328" y="1341929"/>
            <a:ext cx="2808312" cy="50289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Themenbereich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New Work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7276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24418" y="549846"/>
            <a:ext cx="9143990" cy="358873"/>
          </a:xfrm>
        </p:spPr>
        <p:txBody>
          <a:bodyPr/>
          <a:lstStyle/>
          <a:p>
            <a:r>
              <a:rPr lang="de-DE" dirty="0"/>
              <a:t>Im Bereich New Work ist der Umsetzungsstand tendenziell gering </a:t>
            </a:r>
          </a:p>
        </p:txBody>
      </p:sp>
      <p:sp>
        <p:nvSpPr>
          <p:cNvPr id="7" name="Rechteck 6"/>
          <p:cNvSpPr/>
          <p:nvPr/>
        </p:nvSpPr>
        <p:spPr>
          <a:xfrm>
            <a:off x="623888" y="1208087"/>
            <a:ext cx="8424440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Können die folgenden Maßnahmen aus Ihrer Sicht die Arbeitszufriedenheit verbessern? Setzen Sie die folgenden Maßnahmen ein? 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 der Befragten; ja, ist in Planung /weiß nicht, nein]</a:t>
            </a:r>
          </a:p>
        </p:txBody>
      </p:sp>
      <p:graphicFrame>
        <p:nvGraphicFramePr>
          <p:cNvPr id="14" name="Diagramm 13"/>
          <p:cNvGraphicFramePr/>
          <p:nvPr>
            <p:extLst>
              <p:ext uri="{D42A27DB-BD31-4B8C-83A1-F6EECF244321}">
                <p14:modId xmlns:p14="http://schemas.microsoft.com/office/powerpoint/2010/main" val="609568115"/>
              </p:ext>
            </p:extLst>
          </p:nvPr>
        </p:nvGraphicFramePr>
        <p:xfrm>
          <a:off x="634925" y="1919674"/>
          <a:ext cx="720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Rechteck 15"/>
          <p:cNvSpPr/>
          <p:nvPr/>
        </p:nvSpPr>
        <p:spPr>
          <a:xfrm>
            <a:off x="4213543" y="9405664"/>
            <a:ext cx="6624736" cy="4069928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pivot_AzFami1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pivot_AzGesApp2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pivot_AzApp3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pivot_AzBewRampe4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pivot_AzImage6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pivot_AzBerufsbild7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pivot_arbeitszufriedenh1.1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pivot_arbeitszufriedenh1.2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pivot_arbeitszufriedenh1.3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pivot_arbeitszufriedenh1.4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pivot_arbeitszufriedenh1.5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pivot_arbeitszufriedenh1.6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44686" y="6165304"/>
            <a:ext cx="108012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latin typeface="Verdana" pitchFamily="34" charset="0"/>
              </a:rPr>
              <a:t>n =408</a:t>
            </a:r>
          </a:p>
        </p:txBody>
      </p:sp>
      <p:graphicFrame>
        <p:nvGraphicFramePr>
          <p:cNvPr id="9" name="Diagramm 8"/>
          <p:cNvGraphicFramePr/>
          <p:nvPr>
            <p:extLst>
              <p:ext uri="{D42A27DB-BD31-4B8C-83A1-F6EECF244321}">
                <p14:modId xmlns:p14="http://schemas.microsoft.com/office/powerpoint/2010/main" val="1694742049"/>
              </p:ext>
            </p:extLst>
          </p:nvPr>
        </p:nvGraphicFramePr>
        <p:xfrm>
          <a:off x="7978940" y="1919674"/>
          <a:ext cx="396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chteck 9"/>
          <p:cNvSpPr/>
          <p:nvPr/>
        </p:nvSpPr>
        <p:spPr>
          <a:xfrm>
            <a:off x="4234925" y="7176839"/>
            <a:ext cx="6757619" cy="1382016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>
                <a:latin typeface="+mj-lt"/>
              </a:rPr>
              <a:t>Übersicht_Arbeitszufriedenheit</a:t>
            </a: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cxnSp>
        <p:nvCxnSpPr>
          <p:cNvPr id="12" name="Gerader Verbinder 11"/>
          <p:cNvCxnSpPr/>
          <p:nvPr/>
        </p:nvCxnSpPr>
        <p:spPr bwMode="auto">
          <a:xfrm>
            <a:off x="7905037" y="2097031"/>
            <a:ext cx="3791" cy="43466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feld 14"/>
          <p:cNvSpPr txBox="1"/>
          <p:nvPr/>
        </p:nvSpPr>
        <p:spPr>
          <a:xfrm>
            <a:off x="5269348" y="1876170"/>
            <a:ext cx="1916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  <a:cs typeface="Times" panose="02020603050405020304" pitchFamily="18" charset="0"/>
              </a:rPr>
              <a:t>Maßnahmen relevant?</a:t>
            </a:r>
          </a:p>
        </p:txBody>
      </p:sp>
      <p:sp>
        <p:nvSpPr>
          <p:cNvPr id="18" name="Rechteck 17"/>
          <p:cNvSpPr/>
          <p:nvPr/>
        </p:nvSpPr>
        <p:spPr>
          <a:xfrm>
            <a:off x="8772256" y="1845022"/>
            <a:ext cx="23733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latin typeface="+mn-lt"/>
              </a:rPr>
              <a:t>Umsetzung der Maßnahmen</a:t>
            </a:r>
          </a:p>
        </p:txBody>
      </p:sp>
      <p:sp>
        <p:nvSpPr>
          <p:cNvPr id="19" name="Rechteck 18"/>
          <p:cNvSpPr/>
          <p:nvPr/>
        </p:nvSpPr>
        <p:spPr bwMode="auto">
          <a:xfrm>
            <a:off x="9048328" y="1341929"/>
            <a:ext cx="2808312" cy="50289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Themenbereich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New Work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9419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24418" y="549846"/>
            <a:ext cx="9143990" cy="358873"/>
          </a:xfrm>
        </p:spPr>
        <p:txBody>
          <a:bodyPr/>
          <a:lstStyle/>
          <a:p>
            <a:r>
              <a:rPr lang="de-DE" dirty="0"/>
              <a:t>Im Bereich New Work ist der Umsetzungsstand tendenziell gering </a:t>
            </a:r>
          </a:p>
        </p:txBody>
      </p:sp>
      <p:sp>
        <p:nvSpPr>
          <p:cNvPr id="7" name="Rechteck 6"/>
          <p:cNvSpPr/>
          <p:nvPr/>
        </p:nvSpPr>
        <p:spPr>
          <a:xfrm>
            <a:off x="623888" y="1208087"/>
            <a:ext cx="8424440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Können die folgenden Maßnahmen aus Ihrer Sicht die Arbeitszufriedenheit verbessern? Setzen Sie die folgenden Maßnahmen ein? 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 der Befragten; ja, ist in Planung /weiß nicht, nein]</a:t>
            </a:r>
          </a:p>
        </p:txBody>
      </p:sp>
      <p:graphicFrame>
        <p:nvGraphicFramePr>
          <p:cNvPr id="14" name="Diagramm 13"/>
          <p:cNvGraphicFramePr/>
          <p:nvPr>
            <p:extLst>
              <p:ext uri="{D42A27DB-BD31-4B8C-83A1-F6EECF244321}">
                <p14:modId xmlns:p14="http://schemas.microsoft.com/office/powerpoint/2010/main" val="1900167405"/>
              </p:ext>
            </p:extLst>
          </p:nvPr>
        </p:nvGraphicFramePr>
        <p:xfrm>
          <a:off x="634925" y="1919674"/>
          <a:ext cx="720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feld 16"/>
          <p:cNvSpPr txBox="1"/>
          <p:nvPr/>
        </p:nvSpPr>
        <p:spPr>
          <a:xfrm>
            <a:off x="644686" y="6165304"/>
            <a:ext cx="108012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latin typeface="Verdana" pitchFamily="34" charset="0"/>
              </a:rPr>
              <a:t>n =160</a:t>
            </a:r>
          </a:p>
        </p:txBody>
      </p:sp>
      <p:graphicFrame>
        <p:nvGraphicFramePr>
          <p:cNvPr id="9" name="Diagramm 8"/>
          <p:cNvGraphicFramePr/>
          <p:nvPr>
            <p:extLst>
              <p:ext uri="{D42A27DB-BD31-4B8C-83A1-F6EECF244321}">
                <p14:modId xmlns:p14="http://schemas.microsoft.com/office/powerpoint/2010/main" val="3246266887"/>
              </p:ext>
            </p:extLst>
          </p:nvPr>
        </p:nvGraphicFramePr>
        <p:xfrm>
          <a:off x="7978940" y="1919674"/>
          <a:ext cx="396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chteck 9"/>
          <p:cNvSpPr/>
          <p:nvPr/>
        </p:nvSpPr>
        <p:spPr>
          <a:xfrm>
            <a:off x="4234925" y="7176839"/>
            <a:ext cx="6757619" cy="1382016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>
                <a:latin typeface="+mj-lt"/>
              </a:rPr>
              <a:t>Handel&amp;Ind</a:t>
            </a:r>
            <a:r>
              <a:rPr lang="de-DE" sz="1200" dirty="0">
                <a:latin typeface="+mj-lt"/>
              </a:rPr>
              <a:t> Maß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>
                <a:latin typeface="+mj-lt"/>
              </a:rPr>
              <a:t>Handel&amp;Ind</a:t>
            </a:r>
            <a:r>
              <a:rPr lang="de-DE" sz="1200" dirty="0">
                <a:latin typeface="+mj-lt"/>
              </a:rPr>
              <a:t> Einsatz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cxnSp>
        <p:nvCxnSpPr>
          <p:cNvPr id="12" name="Gerader Verbinder 11"/>
          <p:cNvCxnSpPr/>
          <p:nvPr/>
        </p:nvCxnSpPr>
        <p:spPr bwMode="auto">
          <a:xfrm>
            <a:off x="7905037" y="2097031"/>
            <a:ext cx="3791" cy="43466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feld 14"/>
          <p:cNvSpPr txBox="1"/>
          <p:nvPr/>
        </p:nvSpPr>
        <p:spPr>
          <a:xfrm>
            <a:off x="5269348" y="1876170"/>
            <a:ext cx="1916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  <a:cs typeface="Times" panose="02020603050405020304" pitchFamily="18" charset="0"/>
              </a:rPr>
              <a:t>Maßnahmen relevant?</a:t>
            </a:r>
          </a:p>
        </p:txBody>
      </p:sp>
      <p:sp>
        <p:nvSpPr>
          <p:cNvPr id="18" name="Rechteck 17"/>
          <p:cNvSpPr/>
          <p:nvPr/>
        </p:nvSpPr>
        <p:spPr>
          <a:xfrm>
            <a:off x="8772256" y="1845022"/>
            <a:ext cx="23733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latin typeface="+mn-lt"/>
              </a:rPr>
              <a:t>Umsetzung der Maßnahmen</a:t>
            </a:r>
          </a:p>
        </p:txBody>
      </p:sp>
      <p:sp>
        <p:nvSpPr>
          <p:cNvPr id="19" name="Rechteck 18"/>
          <p:cNvSpPr/>
          <p:nvPr/>
        </p:nvSpPr>
        <p:spPr bwMode="auto">
          <a:xfrm>
            <a:off x="9048328" y="1341929"/>
            <a:ext cx="2808312" cy="50289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Themenbereich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New Work</a:t>
            </a:r>
          </a:p>
        </p:txBody>
      </p:sp>
      <p:sp>
        <p:nvSpPr>
          <p:cNvPr id="22" name="Rechteck 21"/>
          <p:cNvSpPr/>
          <p:nvPr/>
        </p:nvSpPr>
        <p:spPr bwMode="auto">
          <a:xfrm>
            <a:off x="6456040" y="1485884"/>
            <a:ext cx="2316216" cy="337386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de-DE" sz="1200" b="1" dirty="0">
                <a:solidFill>
                  <a:schemeClr val="bg1"/>
                </a:solidFill>
                <a:latin typeface="Verdana" pitchFamily="34" charset="0"/>
              </a:rPr>
              <a:t>nur Industrie &amp; Handel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25069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24418" y="549846"/>
            <a:ext cx="9143990" cy="358873"/>
          </a:xfrm>
        </p:spPr>
        <p:txBody>
          <a:bodyPr/>
          <a:lstStyle/>
          <a:p>
            <a:r>
              <a:rPr lang="de-DE" dirty="0"/>
              <a:t>Im Bereich New Work ist der Umsetzungsstand tendenziell gering </a:t>
            </a:r>
          </a:p>
        </p:txBody>
      </p:sp>
      <p:sp>
        <p:nvSpPr>
          <p:cNvPr id="7" name="Rechteck 6"/>
          <p:cNvSpPr/>
          <p:nvPr/>
        </p:nvSpPr>
        <p:spPr>
          <a:xfrm>
            <a:off x="623888" y="1208087"/>
            <a:ext cx="8424440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Können die folgenden Maßnahmen aus Ihrer Sicht die Arbeitszufriedenheit verbessern? Setzen Sie die folgenden Maßnahmen ein? 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 der Befragten; ja, ist in Planung /weiß nicht, nein]</a:t>
            </a:r>
          </a:p>
        </p:txBody>
      </p:sp>
      <p:graphicFrame>
        <p:nvGraphicFramePr>
          <p:cNvPr id="14" name="Diagramm 13"/>
          <p:cNvGraphicFramePr/>
          <p:nvPr>
            <p:extLst>
              <p:ext uri="{D42A27DB-BD31-4B8C-83A1-F6EECF244321}">
                <p14:modId xmlns:p14="http://schemas.microsoft.com/office/powerpoint/2010/main" val="539234621"/>
              </p:ext>
            </p:extLst>
          </p:nvPr>
        </p:nvGraphicFramePr>
        <p:xfrm>
          <a:off x="634925" y="1919674"/>
          <a:ext cx="720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Rechteck 15"/>
          <p:cNvSpPr/>
          <p:nvPr/>
        </p:nvSpPr>
        <p:spPr>
          <a:xfrm>
            <a:off x="4213543" y="9405664"/>
            <a:ext cx="6624736" cy="4069928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pivot_AzFami1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pivot_AzGesApp2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pivot_AzApp3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pivot_AzBewRampe4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pivot_AzImage6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pivot_AzBerufsbild7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pivot_arbeitszufriedenh1.1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pivot_arbeitszufriedenh1.2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pivot_arbeitszufriedenh1.3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pivot_arbeitszufriedenh1.4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pivot_arbeitszufriedenh1.5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pivot_arbeitszufriedenh1.6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44686" y="6165304"/>
            <a:ext cx="108012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latin typeface="Verdana" pitchFamily="34" charset="0"/>
              </a:rPr>
              <a:t>n =74</a:t>
            </a:r>
          </a:p>
        </p:txBody>
      </p:sp>
      <p:graphicFrame>
        <p:nvGraphicFramePr>
          <p:cNvPr id="9" name="Diagramm 8"/>
          <p:cNvGraphicFramePr/>
          <p:nvPr>
            <p:extLst>
              <p:ext uri="{D42A27DB-BD31-4B8C-83A1-F6EECF244321}">
                <p14:modId xmlns:p14="http://schemas.microsoft.com/office/powerpoint/2010/main" val="1561419291"/>
              </p:ext>
            </p:extLst>
          </p:nvPr>
        </p:nvGraphicFramePr>
        <p:xfrm>
          <a:off x="7978940" y="1919674"/>
          <a:ext cx="396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chteck 9"/>
          <p:cNvSpPr/>
          <p:nvPr/>
        </p:nvSpPr>
        <p:spPr>
          <a:xfrm>
            <a:off x="4234925" y="7176839"/>
            <a:ext cx="6757619" cy="1382016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>
                <a:latin typeface="+mj-lt"/>
              </a:rPr>
              <a:t>LDLmFP</a:t>
            </a:r>
            <a:r>
              <a:rPr lang="de-DE" sz="1200" dirty="0">
                <a:latin typeface="+mj-lt"/>
              </a:rPr>
              <a:t> Maß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>
                <a:latin typeface="+mj-lt"/>
              </a:rPr>
              <a:t>LDLmFP</a:t>
            </a:r>
            <a:r>
              <a:rPr lang="de-DE" sz="1200" dirty="0">
                <a:latin typeface="+mj-lt"/>
              </a:rPr>
              <a:t> Einsatz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cxnSp>
        <p:nvCxnSpPr>
          <p:cNvPr id="12" name="Gerader Verbinder 11"/>
          <p:cNvCxnSpPr/>
          <p:nvPr/>
        </p:nvCxnSpPr>
        <p:spPr bwMode="auto">
          <a:xfrm>
            <a:off x="7905037" y="2097031"/>
            <a:ext cx="3791" cy="43466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feld 14"/>
          <p:cNvSpPr txBox="1"/>
          <p:nvPr/>
        </p:nvSpPr>
        <p:spPr>
          <a:xfrm>
            <a:off x="5269348" y="1876170"/>
            <a:ext cx="1916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  <a:cs typeface="Times" panose="02020603050405020304" pitchFamily="18" charset="0"/>
              </a:rPr>
              <a:t>Maßnahmen relevant?</a:t>
            </a:r>
          </a:p>
        </p:txBody>
      </p:sp>
      <p:sp>
        <p:nvSpPr>
          <p:cNvPr id="18" name="Rechteck 17"/>
          <p:cNvSpPr/>
          <p:nvPr/>
        </p:nvSpPr>
        <p:spPr>
          <a:xfrm>
            <a:off x="8772256" y="1845022"/>
            <a:ext cx="23733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latin typeface="+mn-lt"/>
              </a:rPr>
              <a:t>Umsetzung der Maßnahmen</a:t>
            </a:r>
          </a:p>
        </p:txBody>
      </p:sp>
      <p:sp>
        <p:nvSpPr>
          <p:cNvPr id="19" name="Rechteck 18"/>
          <p:cNvSpPr/>
          <p:nvPr/>
        </p:nvSpPr>
        <p:spPr bwMode="auto">
          <a:xfrm>
            <a:off x="9048328" y="1341929"/>
            <a:ext cx="2808312" cy="50289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Themenbereich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New Work</a:t>
            </a:r>
          </a:p>
        </p:txBody>
      </p:sp>
      <p:sp>
        <p:nvSpPr>
          <p:cNvPr id="21" name="Rechteck 20"/>
          <p:cNvSpPr/>
          <p:nvPr/>
        </p:nvSpPr>
        <p:spPr bwMode="auto">
          <a:xfrm>
            <a:off x="6456040" y="1485884"/>
            <a:ext cx="2316216" cy="337386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nur</a:t>
            </a:r>
            <a:r>
              <a:rPr kumimoji="0" lang="de-DE" sz="12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 LDL m FP</a:t>
            </a:r>
            <a:endParaRPr kumimoji="0" lang="de-DE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71453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24418" y="549846"/>
            <a:ext cx="9143990" cy="358873"/>
          </a:xfrm>
        </p:spPr>
        <p:txBody>
          <a:bodyPr/>
          <a:lstStyle/>
          <a:p>
            <a:r>
              <a:rPr lang="de-DE" dirty="0"/>
              <a:t>Im Bereich New Work ist der Umsetzungsstand tendenziell gering </a:t>
            </a:r>
          </a:p>
        </p:txBody>
      </p:sp>
      <p:sp>
        <p:nvSpPr>
          <p:cNvPr id="7" name="Rechteck 6"/>
          <p:cNvSpPr/>
          <p:nvPr/>
        </p:nvSpPr>
        <p:spPr>
          <a:xfrm>
            <a:off x="623888" y="1208087"/>
            <a:ext cx="8424440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Können die folgenden Maßnahmen aus Ihrer Sicht die Arbeitszufriedenheit verbessern? Setzen Sie die folgenden Maßnahmen ein? 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 der Befragten; ja, ist in Planung /weiß nicht, nein]</a:t>
            </a:r>
          </a:p>
        </p:txBody>
      </p:sp>
      <p:graphicFrame>
        <p:nvGraphicFramePr>
          <p:cNvPr id="14" name="Diagramm 13"/>
          <p:cNvGraphicFramePr/>
          <p:nvPr>
            <p:extLst>
              <p:ext uri="{D42A27DB-BD31-4B8C-83A1-F6EECF244321}">
                <p14:modId xmlns:p14="http://schemas.microsoft.com/office/powerpoint/2010/main" val="3092824725"/>
              </p:ext>
            </p:extLst>
          </p:nvPr>
        </p:nvGraphicFramePr>
        <p:xfrm>
          <a:off x="634925" y="1919674"/>
          <a:ext cx="720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Rechteck 15"/>
          <p:cNvSpPr/>
          <p:nvPr/>
        </p:nvSpPr>
        <p:spPr>
          <a:xfrm>
            <a:off x="4213543" y="9405664"/>
            <a:ext cx="6624736" cy="4069928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pivot_AzFami1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pivot_AzGesApp2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pivot_AzApp3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pivot_AzBewRampe4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pivot_AzImage6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pivot_AzBerufsbild7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pivot_arbeitszufriedenh1.1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pivot_arbeitszufriedenh1.2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pivot_arbeitszufriedenh1.3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pivot_arbeitszufriedenh1.4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pivot_arbeitszufriedenh1.5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pivot_arbeitszufriedenh1.6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44686" y="6165304"/>
            <a:ext cx="108012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latin typeface="Verdana" pitchFamily="34" charset="0"/>
              </a:rPr>
              <a:t>n =37</a:t>
            </a:r>
          </a:p>
        </p:txBody>
      </p:sp>
      <p:graphicFrame>
        <p:nvGraphicFramePr>
          <p:cNvPr id="9" name="Diagramm 8"/>
          <p:cNvGraphicFramePr/>
          <p:nvPr>
            <p:extLst>
              <p:ext uri="{D42A27DB-BD31-4B8C-83A1-F6EECF244321}">
                <p14:modId xmlns:p14="http://schemas.microsoft.com/office/powerpoint/2010/main" val="3451853381"/>
              </p:ext>
            </p:extLst>
          </p:nvPr>
        </p:nvGraphicFramePr>
        <p:xfrm>
          <a:off x="7978940" y="1919674"/>
          <a:ext cx="396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chteck 9"/>
          <p:cNvSpPr/>
          <p:nvPr/>
        </p:nvSpPr>
        <p:spPr>
          <a:xfrm>
            <a:off x="4234925" y="7176839"/>
            <a:ext cx="6757619" cy="1382016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>
                <a:latin typeface="+mj-lt"/>
              </a:rPr>
              <a:t>LDLoFP</a:t>
            </a:r>
            <a:r>
              <a:rPr lang="de-DE" sz="1200" dirty="0">
                <a:latin typeface="+mj-lt"/>
              </a:rPr>
              <a:t> Maß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>
                <a:latin typeface="+mj-lt"/>
              </a:rPr>
              <a:t>LDLoFP</a:t>
            </a:r>
            <a:r>
              <a:rPr lang="de-DE" sz="1200" dirty="0">
                <a:latin typeface="+mj-lt"/>
              </a:rPr>
              <a:t> Einsatz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cxnSp>
        <p:nvCxnSpPr>
          <p:cNvPr id="12" name="Gerader Verbinder 11"/>
          <p:cNvCxnSpPr/>
          <p:nvPr/>
        </p:nvCxnSpPr>
        <p:spPr bwMode="auto">
          <a:xfrm>
            <a:off x="7905037" y="2097031"/>
            <a:ext cx="3791" cy="43466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feld 14"/>
          <p:cNvSpPr txBox="1"/>
          <p:nvPr/>
        </p:nvSpPr>
        <p:spPr>
          <a:xfrm>
            <a:off x="5269348" y="1876170"/>
            <a:ext cx="1916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  <a:cs typeface="Times" panose="02020603050405020304" pitchFamily="18" charset="0"/>
              </a:rPr>
              <a:t>Maßnahmen relevant?</a:t>
            </a:r>
          </a:p>
        </p:txBody>
      </p:sp>
      <p:sp>
        <p:nvSpPr>
          <p:cNvPr id="18" name="Rechteck 17"/>
          <p:cNvSpPr/>
          <p:nvPr/>
        </p:nvSpPr>
        <p:spPr>
          <a:xfrm>
            <a:off x="8772256" y="1845022"/>
            <a:ext cx="23733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latin typeface="+mn-lt"/>
              </a:rPr>
              <a:t>Umsetzung der Maßnahmen</a:t>
            </a:r>
          </a:p>
        </p:txBody>
      </p:sp>
      <p:sp>
        <p:nvSpPr>
          <p:cNvPr id="19" name="Rechteck 18"/>
          <p:cNvSpPr/>
          <p:nvPr/>
        </p:nvSpPr>
        <p:spPr bwMode="auto">
          <a:xfrm>
            <a:off x="9048328" y="1341929"/>
            <a:ext cx="2808312" cy="50289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Themenbereich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New Work</a:t>
            </a:r>
          </a:p>
        </p:txBody>
      </p:sp>
      <p:sp>
        <p:nvSpPr>
          <p:cNvPr id="21" name="Rechteck 20"/>
          <p:cNvSpPr/>
          <p:nvPr/>
        </p:nvSpPr>
        <p:spPr bwMode="auto">
          <a:xfrm>
            <a:off x="6456040" y="1485884"/>
            <a:ext cx="2316216" cy="337386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nur</a:t>
            </a:r>
            <a:r>
              <a:rPr kumimoji="0" lang="de-DE" sz="12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 LDL </a:t>
            </a:r>
            <a:r>
              <a:rPr lang="de-DE" sz="1200" b="1" dirty="0">
                <a:solidFill>
                  <a:schemeClr val="bg1"/>
                </a:solidFill>
                <a:latin typeface="Verdana" pitchFamily="34" charset="0"/>
              </a:rPr>
              <a:t>o</a:t>
            </a:r>
            <a:r>
              <a:rPr kumimoji="0" lang="de-DE" sz="12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 FP</a:t>
            </a:r>
            <a:endParaRPr kumimoji="0" lang="de-DE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7563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Zwischenfazit</a:t>
            </a:r>
          </a:p>
        </p:txBody>
      </p:sp>
      <p:sp>
        <p:nvSpPr>
          <p:cNvPr id="5" name="Textplatzhalter 24"/>
          <p:cNvSpPr txBox="1">
            <a:spLocks/>
          </p:cNvSpPr>
          <p:nvPr/>
        </p:nvSpPr>
        <p:spPr bwMode="auto">
          <a:xfrm>
            <a:off x="609600" y="1773238"/>
            <a:ext cx="10972800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>
                <a:solidFill>
                  <a:srgbClr val="342A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 sz="1600">
                <a:solidFill>
                  <a:srgbClr val="342A94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2pPr>
            <a:lvl3pPr marL="11430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 sz="1500">
                <a:solidFill>
                  <a:srgbClr val="342A94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3pPr>
            <a:lvl4pPr marL="16002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de-DE" sz="1800" kern="0" dirty="0"/>
              <a:t>Wertschätzung und sozialer Austausch sind sehr wichtige Faktoren für die Arbeitszufriedenheit </a:t>
            </a:r>
          </a:p>
          <a:p>
            <a:r>
              <a:rPr lang="de-DE" sz="1800" kern="0" dirty="0"/>
              <a:t>„Familienorientierte Dienst- und Arbeitspläne“ ist die relevanteste Maßnahme und auch am weitesten umgesetzt. Weitere gute Umsetzung ist "Informationen zu gesundem Verhalten" </a:t>
            </a:r>
          </a:p>
          <a:p>
            <a:r>
              <a:rPr lang="de-DE" sz="1800" kern="0" dirty="0"/>
              <a:t>Tendenziell ist der Umsetzungsstand gering im Bereich New Work.</a:t>
            </a:r>
          </a:p>
          <a:p>
            <a:endParaRPr lang="de-DE" kern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55211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gray">
          <a:xfrm>
            <a:off x="1992314" y="1785938"/>
            <a:ext cx="8207375" cy="52070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latin typeface="+mj-lt"/>
                <a:cs typeface="Calibri" panose="020F0502020204030204" pitchFamily="34" charset="0"/>
              </a:rPr>
              <a:t>1   Ausgangssituation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992314" y="2433638"/>
            <a:ext cx="8207375" cy="520700"/>
          </a:xfrm>
          <a:prstGeom prst="rect">
            <a:avLst/>
          </a:prstGeom>
          <a:solidFill>
            <a:srgbClr val="342A94"/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</a:rPr>
              <a:t>2   BVL-Mitgliederbefragung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gray">
          <a:xfrm>
            <a:off x="3791747" y="3081338"/>
            <a:ext cx="6407942" cy="52070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latin typeface="+mj-lt"/>
                <a:cs typeface="Calibri" panose="020F0502020204030204" pitchFamily="34" charset="0"/>
              </a:rPr>
              <a:t>2.1   Überblick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gray">
          <a:xfrm>
            <a:off x="3791747" y="3668148"/>
            <a:ext cx="6407942" cy="52070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latin typeface="+mj-lt"/>
                <a:cs typeface="Calibri" panose="020F0502020204030204" pitchFamily="34" charset="0"/>
              </a:rPr>
              <a:t>2.2   Handlungsfeld Schnittstellen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gray">
          <a:xfrm>
            <a:off x="3791747" y="4254958"/>
            <a:ext cx="6407942" cy="52070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latin typeface="+mj-lt"/>
                <a:cs typeface="Calibri" panose="020F0502020204030204" pitchFamily="34" charset="0"/>
              </a:rPr>
              <a:t>2.3   Handlungsfeld Verkehrswirtschaft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gray">
          <a:xfrm>
            <a:off x="3791747" y="4841768"/>
            <a:ext cx="6407942" cy="52070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latin typeface="+mj-lt"/>
                <a:cs typeface="Calibri" panose="020F0502020204030204" pitchFamily="34" charset="0"/>
              </a:rPr>
              <a:t>2.4   Handlungsfeld New Work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gray">
          <a:xfrm>
            <a:off x="3791747" y="5428580"/>
            <a:ext cx="6407942" cy="520700"/>
          </a:xfrm>
          <a:prstGeom prst="rect">
            <a:avLst/>
          </a:prstGeom>
          <a:solidFill>
            <a:srgbClr val="342A94"/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</a:rPr>
              <a:t>2.5   Datenaustausch und Plattformen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34128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24418" y="549847"/>
            <a:ext cx="8927966" cy="287338"/>
          </a:xfrm>
        </p:spPr>
        <p:txBody>
          <a:bodyPr/>
          <a:lstStyle/>
          <a:p>
            <a:r>
              <a:rPr lang="de-DE" dirty="0"/>
              <a:t>Datenbedarf ist höher als die Bereitschaft</a:t>
            </a:r>
            <a:br>
              <a:rPr lang="de-DE" dirty="0"/>
            </a:br>
            <a:r>
              <a:rPr lang="de-DE" dirty="0"/>
              <a:t>Daten zu teilen</a:t>
            </a:r>
          </a:p>
        </p:txBody>
      </p:sp>
      <p:graphicFrame>
        <p:nvGraphicFramePr>
          <p:cNvPr id="7" name="Diagramm 6"/>
          <p:cNvGraphicFramePr/>
          <p:nvPr>
            <p:extLst>
              <p:ext uri="{D42A27DB-BD31-4B8C-83A1-F6EECF244321}">
                <p14:modId xmlns:p14="http://schemas.microsoft.com/office/powerpoint/2010/main" val="3004324837"/>
              </p:ext>
            </p:extLst>
          </p:nvPr>
        </p:nvGraphicFramePr>
        <p:xfrm>
          <a:off x="6172498" y="2277226"/>
          <a:ext cx="5376862" cy="3702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1466533449"/>
              </p:ext>
            </p:extLst>
          </p:nvPr>
        </p:nvGraphicFramePr>
        <p:xfrm>
          <a:off x="623392" y="2271257"/>
          <a:ext cx="5376863" cy="3672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hteck 8"/>
          <p:cNvSpPr/>
          <p:nvPr/>
        </p:nvSpPr>
        <p:spPr>
          <a:xfrm>
            <a:off x="624419" y="1340768"/>
            <a:ext cx="426500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Besteht grundsätzlich Datenbedarf?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 der Befragten]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23392" y="5949280"/>
            <a:ext cx="51777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dirty="0">
                <a:solidFill>
                  <a:srgbClr val="342A94"/>
                </a:solidFill>
                <a:latin typeface="Verdana" pitchFamily="34" charset="0"/>
              </a:rPr>
              <a:t>n=271</a:t>
            </a:r>
          </a:p>
        </p:txBody>
      </p:sp>
      <p:sp>
        <p:nvSpPr>
          <p:cNvPr id="13" name="Rechteck 12"/>
          <p:cNvSpPr/>
          <p:nvPr/>
        </p:nvSpPr>
        <p:spPr>
          <a:xfrm>
            <a:off x="6172498" y="1340768"/>
            <a:ext cx="5540126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Besteht grundsätzlich Bereitschaft Daten zu teilen?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 der Befragten]</a:t>
            </a:r>
          </a:p>
        </p:txBody>
      </p:sp>
      <p:sp>
        <p:nvSpPr>
          <p:cNvPr id="12" name="Rechteck 11"/>
          <p:cNvSpPr/>
          <p:nvPr/>
        </p:nvSpPr>
        <p:spPr>
          <a:xfrm>
            <a:off x="3214688" y="7749480"/>
            <a:ext cx="7513512" cy="720080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>
                <a:latin typeface="+mj-lt"/>
              </a:rPr>
              <a:t>Emp_Sender</a:t>
            </a: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3359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meisten Daten werden im Bereich der Transportdaten ausgetauscht</a:t>
            </a:r>
          </a:p>
        </p:txBody>
      </p:sp>
      <p:graphicFrame>
        <p:nvGraphicFramePr>
          <p:cNvPr id="13" name="Diagramm 12"/>
          <p:cNvGraphicFramePr/>
          <p:nvPr/>
        </p:nvGraphicFramePr>
        <p:xfrm>
          <a:off x="6199860" y="2276475"/>
          <a:ext cx="5368254" cy="3673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m 7"/>
          <p:cNvGraphicFramePr/>
          <p:nvPr/>
        </p:nvGraphicFramePr>
        <p:xfrm>
          <a:off x="623888" y="2276475"/>
          <a:ext cx="5376862" cy="367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Rechteck 10"/>
          <p:cNvSpPr/>
          <p:nvPr/>
        </p:nvSpPr>
        <p:spPr>
          <a:xfrm>
            <a:off x="624418" y="1340768"/>
            <a:ext cx="950402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In welchen Bereichen kommt es zu Datenaustausch?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Prozent, der Datenaustausch bzw. Bereitschaft]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23392" y="5949280"/>
            <a:ext cx="51777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dirty="0">
                <a:solidFill>
                  <a:srgbClr val="342A94"/>
                </a:solidFill>
                <a:latin typeface="Verdana" pitchFamily="34" charset="0"/>
              </a:rPr>
              <a:t>n=409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04872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Mehr als die Hälfte der Befragten tauscht mit ihren Partnern Transportdaten aus</a:t>
            </a:r>
          </a:p>
        </p:txBody>
      </p:sp>
      <p:graphicFrame>
        <p:nvGraphicFramePr>
          <p:cNvPr id="13" name="Diagramm 12"/>
          <p:cNvGraphicFramePr/>
          <p:nvPr>
            <p:extLst>
              <p:ext uri="{D42A27DB-BD31-4B8C-83A1-F6EECF244321}">
                <p14:modId xmlns:p14="http://schemas.microsoft.com/office/powerpoint/2010/main" val="687406190"/>
              </p:ext>
            </p:extLst>
          </p:nvPr>
        </p:nvGraphicFramePr>
        <p:xfrm>
          <a:off x="6177762" y="2276475"/>
          <a:ext cx="5400599" cy="367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Diagramm 15"/>
          <p:cNvGraphicFramePr/>
          <p:nvPr/>
        </p:nvGraphicFramePr>
        <p:xfrm>
          <a:off x="623888" y="2276475"/>
          <a:ext cx="5328396" cy="367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hteck 4"/>
          <p:cNvSpPr/>
          <p:nvPr/>
        </p:nvSpPr>
        <p:spPr>
          <a:xfrm>
            <a:off x="624419" y="1340768"/>
            <a:ext cx="9234996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Erhalten bzw. teilen Sie die erforderlichen </a:t>
            </a:r>
            <a:r>
              <a:rPr lang="de-DE" sz="1400" b="1" dirty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Transportdaten (z.B. Zeitpläne und Lieferdaten) </a:t>
            </a:r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mit den Partnern in Ihrer Transportkette?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Prozent]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23392" y="5949280"/>
            <a:ext cx="51777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dirty="0">
                <a:solidFill>
                  <a:srgbClr val="342A94"/>
                </a:solidFill>
                <a:latin typeface="Verdana" pitchFamily="34" charset="0"/>
              </a:rPr>
              <a:t>n=409</a:t>
            </a:r>
          </a:p>
        </p:txBody>
      </p:sp>
      <p:sp>
        <p:nvSpPr>
          <p:cNvPr id="11" name="Rechteck 10"/>
          <p:cNvSpPr/>
          <p:nvPr/>
        </p:nvSpPr>
        <p:spPr>
          <a:xfrm>
            <a:off x="2920175" y="7682068"/>
            <a:ext cx="6110294" cy="1080120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>
                <a:latin typeface="+mj-lt"/>
              </a:rPr>
              <a:t>pivotDaten_Transport</a:t>
            </a: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>
                <a:latin typeface="+mj-lt"/>
              </a:rPr>
              <a:t>pivotDatenteilen_transport</a:t>
            </a: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6955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Lkw-Fahrermangel folgt einer einfachen demographischen Mathematik</a:t>
            </a:r>
          </a:p>
        </p:txBody>
      </p:sp>
      <p:pic>
        <p:nvPicPr>
          <p:cNvPr id="1026" name="Picture 2" descr="https://infographic.statista.com/normal/infografik_13771_berufskraftfahrer_in_deutschland_nach_transportentfernung_und_alter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93" y="2140282"/>
            <a:ext cx="5364657" cy="382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 bwMode="auto">
          <a:xfrm>
            <a:off x="623888" y="1341438"/>
            <a:ext cx="5376862" cy="4318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Demografische</a:t>
            </a:r>
            <a:r>
              <a:rPr kumimoji="0" lang="de-DE" sz="14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 Herausforderung</a:t>
            </a:r>
            <a:endParaRPr kumimoji="0" lang="de-DE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6456363" y="1341438"/>
            <a:ext cx="5111750" cy="4318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Einfache Mathematik</a:t>
            </a:r>
          </a:p>
        </p:txBody>
      </p:sp>
      <p:sp>
        <p:nvSpPr>
          <p:cNvPr id="6" name="Rechteck 5"/>
          <p:cNvSpPr/>
          <p:nvPr/>
        </p:nvSpPr>
        <p:spPr bwMode="auto">
          <a:xfrm>
            <a:off x="6455445" y="2420888"/>
            <a:ext cx="2328193" cy="93598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Bedarf an Lkw-Fahrern</a:t>
            </a:r>
          </a:p>
        </p:txBody>
      </p:sp>
      <p:sp>
        <p:nvSpPr>
          <p:cNvPr id="10" name="Rechteck 9"/>
          <p:cNvSpPr/>
          <p:nvPr/>
        </p:nvSpPr>
        <p:spPr bwMode="auto">
          <a:xfrm>
            <a:off x="6433741" y="3572933"/>
            <a:ext cx="2328193" cy="64807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+ 27.000 Fahrer</a:t>
            </a:r>
          </a:p>
        </p:txBody>
      </p:sp>
      <p:sp>
        <p:nvSpPr>
          <p:cNvPr id="12" name="Rechteck 11"/>
          <p:cNvSpPr/>
          <p:nvPr/>
        </p:nvSpPr>
        <p:spPr bwMode="auto">
          <a:xfrm>
            <a:off x="6433741" y="4437070"/>
            <a:ext cx="2328193" cy="6480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- 67.000 Fahrer</a:t>
            </a:r>
          </a:p>
        </p:txBody>
      </p:sp>
      <p:sp>
        <p:nvSpPr>
          <p:cNvPr id="14" name="Rechteck 13"/>
          <p:cNvSpPr/>
          <p:nvPr/>
        </p:nvSpPr>
        <p:spPr bwMode="auto">
          <a:xfrm>
            <a:off x="6433741" y="5301208"/>
            <a:ext cx="2328193" cy="6480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Δ</a:t>
            </a:r>
            <a: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 -40.000 Fahrer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201525" y="1916832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>
                <a:latin typeface="Verdana" pitchFamily="34" charset="0"/>
              </a:rPr>
              <a:t>2017</a:t>
            </a:r>
            <a:r>
              <a:rPr lang="de-DE" sz="1800" baseline="30000" dirty="0">
                <a:latin typeface="Verdana" pitchFamily="34" charset="0"/>
              </a:rPr>
              <a:t>1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0045329" y="1916832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>
                <a:latin typeface="Verdana" pitchFamily="34" charset="0"/>
              </a:rPr>
              <a:t>2030</a:t>
            </a:r>
            <a:r>
              <a:rPr lang="de-DE" sz="1800" baseline="30000" dirty="0">
                <a:latin typeface="Verdana" pitchFamily="34" charset="0"/>
              </a:rPr>
              <a:t>2</a:t>
            </a:r>
          </a:p>
        </p:txBody>
      </p:sp>
      <p:sp>
        <p:nvSpPr>
          <p:cNvPr id="18" name="Rechteck 17"/>
          <p:cNvSpPr/>
          <p:nvPr/>
        </p:nvSpPr>
        <p:spPr bwMode="auto">
          <a:xfrm>
            <a:off x="9239920" y="5301208"/>
            <a:ext cx="2328193" cy="6480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Δ</a:t>
            </a:r>
            <a: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 -150.000 Fahrer</a:t>
            </a:r>
          </a:p>
        </p:txBody>
      </p:sp>
      <p:sp>
        <p:nvSpPr>
          <p:cNvPr id="22" name="Rechteck 21"/>
          <p:cNvSpPr/>
          <p:nvPr/>
        </p:nvSpPr>
        <p:spPr bwMode="auto">
          <a:xfrm>
            <a:off x="9239920" y="2429758"/>
            <a:ext cx="2328193" cy="265538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grobe Schätzung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528556" y="3440033"/>
            <a:ext cx="105272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latin typeface="Verdana" pitchFamily="34" charset="0"/>
              </a:rPr>
              <a:t>Nachwuchs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6528556" y="4302891"/>
            <a:ext cx="100553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latin typeface="Verdana" pitchFamily="34" charset="0"/>
              </a:rPr>
              <a:t>Ruhestand</a:t>
            </a:r>
          </a:p>
        </p:txBody>
      </p:sp>
      <p:cxnSp>
        <p:nvCxnSpPr>
          <p:cNvPr id="25" name="Gerader Verbinder 24"/>
          <p:cNvCxnSpPr/>
          <p:nvPr/>
        </p:nvCxnSpPr>
        <p:spPr bwMode="auto">
          <a:xfrm>
            <a:off x="6456040" y="2217564"/>
            <a:ext cx="232819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Gerader Verbinder 26"/>
          <p:cNvCxnSpPr/>
          <p:nvPr/>
        </p:nvCxnSpPr>
        <p:spPr bwMode="auto">
          <a:xfrm>
            <a:off x="9264651" y="2217564"/>
            <a:ext cx="232819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feld 7"/>
          <p:cNvSpPr txBox="1"/>
          <p:nvPr/>
        </p:nvSpPr>
        <p:spPr>
          <a:xfrm>
            <a:off x="623392" y="6165304"/>
            <a:ext cx="786593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800" dirty="0">
                <a:latin typeface="Verdana" pitchFamily="34" charset="0"/>
              </a:rPr>
              <a:t>Quelle: </a:t>
            </a:r>
            <a:r>
              <a:rPr lang="de-DE" sz="800" dirty="0" err="1">
                <a:latin typeface="Verdana" pitchFamily="34" charset="0"/>
              </a:rPr>
              <a:t>Statista</a:t>
            </a:r>
            <a:r>
              <a:rPr lang="de-DE" sz="800" dirty="0">
                <a:latin typeface="Verdana" pitchFamily="34" charset="0"/>
              </a:rPr>
              <a:t>, (1) </a:t>
            </a:r>
            <a:r>
              <a:rPr lang="de-DE" sz="800" dirty="0">
                <a:latin typeface="Verdana" pitchFamily="34" charset="0"/>
                <a:hlinkClick r:id="rId3"/>
              </a:rPr>
              <a:t>https://www.bgl-ev.de/images/downloads/media_3312_3.PDF</a:t>
            </a:r>
            <a:r>
              <a:rPr lang="de-DE" sz="800" dirty="0">
                <a:latin typeface="Verdana" pitchFamily="34" charset="0"/>
              </a:rPr>
              <a:t> (2) </a:t>
            </a:r>
            <a:r>
              <a:rPr lang="de-DE" sz="800" dirty="0">
                <a:latin typeface="+mj-lt"/>
                <a:hlinkClick r:id="rId4"/>
              </a:rPr>
              <a:t>https://www.iru.org/what-we-do/network/driver-portal/problem</a:t>
            </a:r>
            <a:r>
              <a:rPr lang="de-DE" sz="800" dirty="0">
                <a:latin typeface="+mj-lt"/>
              </a:rPr>
              <a:t> 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27098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 zu Materialflussstörungen werden zumindest von 30% der Befragten geteilt</a:t>
            </a:r>
          </a:p>
        </p:txBody>
      </p:sp>
      <p:graphicFrame>
        <p:nvGraphicFramePr>
          <p:cNvPr id="13" name="Diagramm 12"/>
          <p:cNvGraphicFramePr/>
          <p:nvPr>
            <p:extLst>
              <p:ext uri="{D42A27DB-BD31-4B8C-83A1-F6EECF244321}">
                <p14:modId xmlns:p14="http://schemas.microsoft.com/office/powerpoint/2010/main" val="357747230"/>
              </p:ext>
            </p:extLst>
          </p:nvPr>
        </p:nvGraphicFramePr>
        <p:xfrm>
          <a:off x="6744072" y="2276474"/>
          <a:ext cx="5374705" cy="3672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m 7"/>
          <p:cNvGraphicFramePr/>
          <p:nvPr/>
        </p:nvGraphicFramePr>
        <p:xfrm>
          <a:off x="623392" y="2276475"/>
          <a:ext cx="5328892" cy="3672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Rechteck 16"/>
          <p:cNvSpPr/>
          <p:nvPr/>
        </p:nvSpPr>
        <p:spPr>
          <a:xfrm>
            <a:off x="624419" y="1340768"/>
            <a:ext cx="9234996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Erhalten bzw. teilen Sie die erforderlichen </a:t>
            </a:r>
            <a:r>
              <a:rPr lang="de-DE" sz="1400" b="1" dirty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Daten zu Materialflussstörungen</a:t>
            </a:r>
            <a:br>
              <a:rPr lang="de-DE" sz="1400" b="1" dirty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mit den Partnern in Ihrer Transportkette?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Prozent]</a:t>
            </a:r>
          </a:p>
        </p:txBody>
      </p:sp>
      <p:sp>
        <p:nvSpPr>
          <p:cNvPr id="12" name="Rechteck 11"/>
          <p:cNvSpPr/>
          <p:nvPr/>
        </p:nvSpPr>
        <p:spPr>
          <a:xfrm>
            <a:off x="3935760" y="7101408"/>
            <a:ext cx="5816528" cy="2386806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>
                <a:latin typeface="+mj-lt"/>
              </a:rPr>
              <a:t>pivotDaten_Störung</a:t>
            </a: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>
                <a:latin typeface="+mj-lt"/>
              </a:rPr>
              <a:t>pivotDatenteilen_materialfluss</a:t>
            </a: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23392" y="5949280"/>
            <a:ext cx="51777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dirty="0">
                <a:solidFill>
                  <a:srgbClr val="342A94"/>
                </a:solidFill>
                <a:latin typeface="Verdana" pitchFamily="34" charset="0"/>
              </a:rPr>
              <a:t>n=409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13612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Nur 22% der Befragten tauschen Daten zu Bedarfsprognosen aus</a:t>
            </a:r>
          </a:p>
        </p:txBody>
      </p:sp>
      <p:graphicFrame>
        <p:nvGraphicFramePr>
          <p:cNvPr id="13" name="Diagramm 12"/>
          <p:cNvGraphicFramePr/>
          <p:nvPr/>
        </p:nvGraphicFramePr>
        <p:xfrm>
          <a:off x="6191250" y="2276475"/>
          <a:ext cx="5376863" cy="367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m 7"/>
          <p:cNvGraphicFramePr/>
          <p:nvPr/>
        </p:nvGraphicFramePr>
        <p:xfrm>
          <a:off x="624418" y="2276475"/>
          <a:ext cx="5327865" cy="367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Rechteck 14"/>
          <p:cNvSpPr/>
          <p:nvPr/>
        </p:nvSpPr>
        <p:spPr>
          <a:xfrm>
            <a:off x="624419" y="1340768"/>
            <a:ext cx="9234996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Erhalten bzw. teilen Sie die erforderlichen </a:t>
            </a:r>
            <a:r>
              <a:rPr lang="de-DE" sz="1400" b="1" dirty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Bedarfsprognosen</a:t>
            </a:r>
            <a:br>
              <a:rPr lang="de-DE" sz="1400" b="1" dirty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mit den Partnern in Ihrer Transportkette?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Prozent]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623392" y="5949280"/>
            <a:ext cx="51777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dirty="0">
                <a:solidFill>
                  <a:srgbClr val="342A94"/>
                </a:solidFill>
                <a:latin typeface="Verdana" pitchFamily="34" charset="0"/>
              </a:rPr>
              <a:t>n=409</a:t>
            </a:r>
          </a:p>
        </p:txBody>
      </p:sp>
      <p:sp>
        <p:nvSpPr>
          <p:cNvPr id="12" name="Rechteck 11"/>
          <p:cNvSpPr/>
          <p:nvPr/>
        </p:nvSpPr>
        <p:spPr>
          <a:xfrm>
            <a:off x="4743968" y="8037512"/>
            <a:ext cx="6120380" cy="587950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>
                <a:latin typeface="+mj-lt"/>
              </a:rPr>
              <a:t>pivotDaten_Bedarf</a:t>
            </a: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>
                <a:latin typeface="+mj-lt"/>
              </a:rPr>
              <a:t>pivotDatenteilen_bedarf</a:t>
            </a: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1974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geringste Datenaustausch vollzieht sich jedoch bei Daten zu Zustandsinformationen</a:t>
            </a:r>
          </a:p>
        </p:txBody>
      </p:sp>
      <p:graphicFrame>
        <p:nvGraphicFramePr>
          <p:cNvPr id="13" name="Diagramm 12"/>
          <p:cNvGraphicFramePr/>
          <p:nvPr>
            <p:extLst>
              <p:ext uri="{D42A27DB-BD31-4B8C-83A1-F6EECF244321}">
                <p14:modId xmlns:p14="http://schemas.microsoft.com/office/powerpoint/2010/main" val="2181349881"/>
              </p:ext>
            </p:extLst>
          </p:nvPr>
        </p:nvGraphicFramePr>
        <p:xfrm>
          <a:off x="6744072" y="2276475"/>
          <a:ext cx="5376863" cy="3672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m 7"/>
          <p:cNvGraphicFramePr/>
          <p:nvPr/>
        </p:nvGraphicFramePr>
        <p:xfrm>
          <a:off x="624418" y="2276475"/>
          <a:ext cx="5376332" cy="3672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feld 14"/>
          <p:cNvSpPr txBox="1"/>
          <p:nvPr/>
        </p:nvSpPr>
        <p:spPr>
          <a:xfrm>
            <a:off x="623392" y="5949280"/>
            <a:ext cx="517770" cy="184666"/>
          </a:xfrm>
          <a:prstGeom prst="rect">
            <a:avLst/>
          </a:prstGeom>
          <a:solidFill>
            <a:srgbClr val="FF00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Verdana" pitchFamily="34" charset="0"/>
              </a:rPr>
              <a:t>n=409</a:t>
            </a:r>
          </a:p>
        </p:txBody>
      </p:sp>
      <p:sp>
        <p:nvSpPr>
          <p:cNvPr id="16" name="Rechteck 15"/>
          <p:cNvSpPr/>
          <p:nvPr/>
        </p:nvSpPr>
        <p:spPr>
          <a:xfrm>
            <a:off x="624418" y="1340768"/>
            <a:ext cx="9504029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Erhalten bzw. teilen Sie die erforderlichen </a:t>
            </a:r>
            <a:r>
              <a:rPr lang="de-DE" sz="1400" b="1" dirty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Daten zu Echtzeit Zustandsinformationen (Ware)</a:t>
            </a:r>
            <a:br>
              <a:rPr lang="de-DE" sz="1400" b="1" dirty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mit den Partnern in Ihrer Transportkette?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Prozent]</a:t>
            </a:r>
          </a:p>
        </p:txBody>
      </p:sp>
      <p:sp>
        <p:nvSpPr>
          <p:cNvPr id="11" name="Rechteck 10"/>
          <p:cNvSpPr/>
          <p:nvPr/>
        </p:nvSpPr>
        <p:spPr>
          <a:xfrm>
            <a:off x="4909957" y="7821488"/>
            <a:ext cx="6075059" cy="1092006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>
                <a:latin typeface="+mj-lt"/>
              </a:rPr>
              <a:t>pivotDaten_Echtzeitinfo</a:t>
            </a: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>
                <a:latin typeface="+mj-lt"/>
              </a:rPr>
              <a:t>pivotDatenteilen_echtzeit</a:t>
            </a: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42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00934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Datenaustausch im Bereich Industrie und Handel:</a:t>
            </a:r>
            <a:br>
              <a:rPr lang="de-DE" dirty="0"/>
            </a:br>
            <a:r>
              <a:rPr lang="de-DE" dirty="0"/>
              <a:t>Transportdaten  </a:t>
            </a:r>
          </a:p>
        </p:txBody>
      </p:sp>
      <p:graphicFrame>
        <p:nvGraphicFramePr>
          <p:cNvPr id="13" name="Diagramm 12"/>
          <p:cNvGraphicFramePr/>
          <p:nvPr>
            <p:extLst>
              <p:ext uri="{D42A27DB-BD31-4B8C-83A1-F6EECF244321}">
                <p14:modId xmlns:p14="http://schemas.microsoft.com/office/powerpoint/2010/main" val="3785015365"/>
              </p:ext>
            </p:extLst>
          </p:nvPr>
        </p:nvGraphicFramePr>
        <p:xfrm>
          <a:off x="6191250" y="2276475"/>
          <a:ext cx="5376863" cy="3672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m 7"/>
          <p:cNvGraphicFramePr/>
          <p:nvPr>
            <p:extLst>
              <p:ext uri="{D42A27DB-BD31-4B8C-83A1-F6EECF244321}">
                <p14:modId xmlns:p14="http://schemas.microsoft.com/office/powerpoint/2010/main" val="1812336082"/>
              </p:ext>
            </p:extLst>
          </p:nvPr>
        </p:nvGraphicFramePr>
        <p:xfrm>
          <a:off x="624418" y="2276475"/>
          <a:ext cx="5376332" cy="3672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feld 14"/>
          <p:cNvSpPr txBox="1"/>
          <p:nvPr/>
        </p:nvSpPr>
        <p:spPr>
          <a:xfrm>
            <a:off x="623392" y="5949280"/>
            <a:ext cx="517770" cy="184666"/>
          </a:xfrm>
          <a:prstGeom prst="rect">
            <a:avLst/>
          </a:prstGeom>
          <a:solidFill>
            <a:srgbClr val="FF00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Verdana" pitchFamily="34" charset="0"/>
              </a:rPr>
              <a:t>n=160</a:t>
            </a:r>
          </a:p>
        </p:txBody>
      </p:sp>
      <p:sp>
        <p:nvSpPr>
          <p:cNvPr id="16" name="Rechteck 15"/>
          <p:cNvSpPr/>
          <p:nvPr/>
        </p:nvSpPr>
        <p:spPr>
          <a:xfrm>
            <a:off x="624418" y="1340768"/>
            <a:ext cx="9504029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Erhalten bzw. teilen Sie die erforderlichen </a:t>
            </a:r>
            <a:r>
              <a:rPr lang="de-DE" sz="1400" b="1" dirty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Transportdaten (z.B. Zeitpläne und Lieferdaten) </a:t>
            </a:r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mit den Partnern in Ihrer Transportkette?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Prozent]</a:t>
            </a:r>
          </a:p>
        </p:txBody>
      </p:sp>
      <p:sp>
        <p:nvSpPr>
          <p:cNvPr id="5" name="Rechteck 4"/>
          <p:cNvSpPr/>
          <p:nvPr/>
        </p:nvSpPr>
        <p:spPr bwMode="auto">
          <a:xfrm>
            <a:off x="8990752" y="1785952"/>
            <a:ext cx="2592288" cy="35961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nur Industrie</a:t>
            </a:r>
            <a:r>
              <a:rPr kumimoji="0" lang="de-DE" sz="12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 &amp; Handel</a:t>
            </a: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 </a:t>
            </a:r>
          </a:p>
        </p:txBody>
      </p:sp>
      <p:sp>
        <p:nvSpPr>
          <p:cNvPr id="10" name="Rechteck 9"/>
          <p:cNvSpPr/>
          <p:nvPr/>
        </p:nvSpPr>
        <p:spPr>
          <a:xfrm>
            <a:off x="6227121" y="7029400"/>
            <a:ext cx="6075059" cy="1668070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pivot_Transportdaten1.1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-74309" y="7029400"/>
            <a:ext cx="6075059" cy="1668070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pivot_Transportdaten1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43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51941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Datenaustausch im Bereich Industrie und Handel:</a:t>
            </a:r>
            <a:br>
              <a:rPr lang="de-DE" dirty="0"/>
            </a:br>
            <a:r>
              <a:rPr lang="de-DE" dirty="0"/>
              <a:t>Materialflussstörungen</a:t>
            </a:r>
          </a:p>
        </p:txBody>
      </p:sp>
      <p:graphicFrame>
        <p:nvGraphicFramePr>
          <p:cNvPr id="13" name="Diagramm 12"/>
          <p:cNvGraphicFramePr/>
          <p:nvPr>
            <p:extLst>
              <p:ext uri="{D42A27DB-BD31-4B8C-83A1-F6EECF244321}">
                <p14:modId xmlns:p14="http://schemas.microsoft.com/office/powerpoint/2010/main" val="807113740"/>
              </p:ext>
            </p:extLst>
          </p:nvPr>
        </p:nvGraphicFramePr>
        <p:xfrm>
          <a:off x="6191250" y="2276475"/>
          <a:ext cx="5376863" cy="367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m 7"/>
          <p:cNvGraphicFramePr/>
          <p:nvPr>
            <p:extLst>
              <p:ext uri="{D42A27DB-BD31-4B8C-83A1-F6EECF244321}">
                <p14:modId xmlns:p14="http://schemas.microsoft.com/office/powerpoint/2010/main" val="2602895384"/>
              </p:ext>
            </p:extLst>
          </p:nvPr>
        </p:nvGraphicFramePr>
        <p:xfrm>
          <a:off x="624418" y="2276475"/>
          <a:ext cx="5327865" cy="367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Rechteck 14"/>
          <p:cNvSpPr/>
          <p:nvPr/>
        </p:nvSpPr>
        <p:spPr>
          <a:xfrm>
            <a:off x="624419" y="1340768"/>
            <a:ext cx="9234996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Erhalten bzw. teilen Sie die erforderlichen </a:t>
            </a:r>
            <a:r>
              <a:rPr lang="de-DE" sz="1400" b="1" dirty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Daten zu Materialflussstörungen</a:t>
            </a:r>
            <a:br>
              <a:rPr lang="de-DE" sz="1400" b="1" dirty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mit den Partnern in Ihrer Transportkette?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Prozent]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8990752" y="1785952"/>
            <a:ext cx="2592288" cy="35961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nur Industrie</a:t>
            </a:r>
            <a:r>
              <a:rPr kumimoji="0" lang="de-DE" sz="12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 &amp; Handel</a:t>
            </a: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 </a:t>
            </a:r>
          </a:p>
        </p:txBody>
      </p:sp>
      <p:sp>
        <p:nvSpPr>
          <p:cNvPr id="14" name="Rechteck 13"/>
          <p:cNvSpPr/>
          <p:nvPr/>
        </p:nvSpPr>
        <p:spPr>
          <a:xfrm>
            <a:off x="6547396" y="7029400"/>
            <a:ext cx="5673841" cy="1512168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pivot_störung3.1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0" y="7099194"/>
            <a:ext cx="5673841" cy="1512168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pivot_störung3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23392" y="5949280"/>
            <a:ext cx="517770" cy="184666"/>
          </a:xfrm>
          <a:prstGeom prst="rect">
            <a:avLst/>
          </a:prstGeom>
          <a:solidFill>
            <a:srgbClr val="FF00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Verdana" pitchFamily="34" charset="0"/>
              </a:rPr>
              <a:t>n=160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44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87089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Datenaustausch im Bereich Industrie und Handel:</a:t>
            </a:r>
            <a:br>
              <a:rPr lang="de-DE" dirty="0"/>
            </a:br>
            <a:r>
              <a:rPr lang="de-DE" dirty="0"/>
              <a:t>Bedarfsprognosen</a:t>
            </a:r>
          </a:p>
        </p:txBody>
      </p:sp>
      <p:graphicFrame>
        <p:nvGraphicFramePr>
          <p:cNvPr id="13" name="Diagramm 12"/>
          <p:cNvGraphicFramePr/>
          <p:nvPr>
            <p:extLst>
              <p:ext uri="{D42A27DB-BD31-4B8C-83A1-F6EECF244321}">
                <p14:modId xmlns:p14="http://schemas.microsoft.com/office/powerpoint/2010/main" val="2909976624"/>
              </p:ext>
            </p:extLst>
          </p:nvPr>
        </p:nvGraphicFramePr>
        <p:xfrm>
          <a:off x="6191250" y="2276475"/>
          <a:ext cx="5376863" cy="367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m 7"/>
          <p:cNvGraphicFramePr/>
          <p:nvPr>
            <p:extLst>
              <p:ext uri="{D42A27DB-BD31-4B8C-83A1-F6EECF244321}">
                <p14:modId xmlns:p14="http://schemas.microsoft.com/office/powerpoint/2010/main" val="3381025108"/>
              </p:ext>
            </p:extLst>
          </p:nvPr>
        </p:nvGraphicFramePr>
        <p:xfrm>
          <a:off x="624418" y="2276475"/>
          <a:ext cx="5327865" cy="367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Rechteck 14"/>
          <p:cNvSpPr/>
          <p:nvPr/>
        </p:nvSpPr>
        <p:spPr>
          <a:xfrm>
            <a:off x="624419" y="1340768"/>
            <a:ext cx="9234996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Erhalten bzw. teilen Sie die erforderlichen </a:t>
            </a:r>
            <a:r>
              <a:rPr lang="de-DE" sz="1400" b="1" dirty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Bedarfsprognosen</a:t>
            </a:r>
            <a:br>
              <a:rPr lang="de-DE" sz="1400" b="1" dirty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mit den Partnern in Ihrer Transportkette?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Prozent]</a:t>
            </a:r>
          </a:p>
        </p:txBody>
      </p:sp>
      <p:sp>
        <p:nvSpPr>
          <p:cNvPr id="10" name="Rechteck 9"/>
          <p:cNvSpPr/>
          <p:nvPr/>
        </p:nvSpPr>
        <p:spPr bwMode="auto">
          <a:xfrm>
            <a:off x="8990752" y="1785952"/>
            <a:ext cx="2592288" cy="35961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nur Industrie</a:t>
            </a:r>
            <a:r>
              <a:rPr kumimoji="0" lang="de-DE" sz="12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 &amp; Handel</a:t>
            </a: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 </a:t>
            </a:r>
          </a:p>
        </p:txBody>
      </p:sp>
      <p:sp>
        <p:nvSpPr>
          <p:cNvPr id="11" name="Rechteck 10"/>
          <p:cNvSpPr/>
          <p:nvPr/>
        </p:nvSpPr>
        <p:spPr>
          <a:xfrm>
            <a:off x="6155884" y="7029400"/>
            <a:ext cx="6104560" cy="1236222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pivot_bedarfsprognosen2.1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27444" y="7029400"/>
            <a:ext cx="6104560" cy="1236222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pivot_bedarfsprognosen2</a:t>
            </a: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23392" y="5949280"/>
            <a:ext cx="517770" cy="184666"/>
          </a:xfrm>
          <a:prstGeom prst="rect">
            <a:avLst/>
          </a:prstGeom>
          <a:solidFill>
            <a:srgbClr val="FF00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Verdana" pitchFamily="34" charset="0"/>
              </a:rPr>
              <a:t>n=160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45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83836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Datenaustausch im Bereich Industrie und Handel:</a:t>
            </a:r>
            <a:br>
              <a:rPr lang="de-DE" dirty="0"/>
            </a:br>
            <a:r>
              <a:rPr lang="de-DE" dirty="0"/>
              <a:t>Zustandsinformationen</a:t>
            </a:r>
          </a:p>
        </p:txBody>
      </p:sp>
      <p:graphicFrame>
        <p:nvGraphicFramePr>
          <p:cNvPr id="13" name="Diagramm 12"/>
          <p:cNvGraphicFramePr/>
          <p:nvPr>
            <p:extLst>
              <p:ext uri="{D42A27DB-BD31-4B8C-83A1-F6EECF244321}">
                <p14:modId xmlns:p14="http://schemas.microsoft.com/office/powerpoint/2010/main" val="4185421645"/>
              </p:ext>
            </p:extLst>
          </p:nvPr>
        </p:nvGraphicFramePr>
        <p:xfrm>
          <a:off x="6191250" y="2276475"/>
          <a:ext cx="5376863" cy="367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m 7"/>
          <p:cNvGraphicFramePr/>
          <p:nvPr>
            <p:extLst>
              <p:ext uri="{D42A27DB-BD31-4B8C-83A1-F6EECF244321}">
                <p14:modId xmlns:p14="http://schemas.microsoft.com/office/powerpoint/2010/main" val="1781908442"/>
              </p:ext>
            </p:extLst>
          </p:nvPr>
        </p:nvGraphicFramePr>
        <p:xfrm>
          <a:off x="624418" y="2276475"/>
          <a:ext cx="5327865" cy="367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Rechteck 14"/>
          <p:cNvSpPr/>
          <p:nvPr/>
        </p:nvSpPr>
        <p:spPr>
          <a:xfrm>
            <a:off x="624419" y="1340768"/>
            <a:ext cx="9234996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Erhalten bzw. teilen Sie die erforderlichen </a:t>
            </a:r>
            <a:r>
              <a:rPr lang="de-DE" sz="1400" b="1" dirty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Daten zu Echtzeit Zustandsinformationen (Ware)</a:t>
            </a:r>
            <a:br>
              <a:rPr lang="de-DE" sz="1400" b="1" dirty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mit den Partnern in Ihrer Transportkette?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Prozent]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8990752" y="1785952"/>
            <a:ext cx="2592288" cy="35961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nur Industrie</a:t>
            </a:r>
            <a:r>
              <a:rPr kumimoji="0" lang="de-DE" sz="12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 &amp; Handel</a:t>
            </a: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 </a:t>
            </a:r>
          </a:p>
        </p:txBody>
      </p:sp>
      <p:sp>
        <p:nvSpPr>
          <p:cNvPr id="14" name="Rechteck 13"/>
          <p:cNvSpPr/>
          <p:nvPr/>
        </p:nvSpPr>
        <p:spPr>
          <a:xfrm>
            <a:off x="6802807" y="7029400"/>
            <a:ext cx="5396401" cy="2232248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pivot_echtzeit4.1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31524" y="6936743"/>
            <a:ext cx="5396401" cy="2232248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pivot_echtzeit4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23392" y="5949280"/>
            <a:ext cx="517770" cy="184666"/>
          </a:xfrm>
          <a:prstGeom prst="rect">
            <a:avLst/>
          </a:prstGeom>
          <a:solidFill>
            <a:srgbClr val="FF00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Verdana" pitchFamily="34" charset="0"/>
              </a:rPr>
              <a:t>n=160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46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00764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Datenaustausch im Bereich Logistikdienstleister mit Fuhrpark: Transportdaten </a:t>
            </a:r>
          </a:p>
        </p:txBody>
      </p:sp>
      <p:graphicFrame>
        <p:nvGraphicFramePr>
          <p:cNvPr id="13" name="Diagramm 12"/>
          <p:cNvGraphicFramePr/>
          <p:nvPr>
            <p:extLst>
              <p:ext uri="{D42A27DB-BD31-4B8C-83A1-F6EECF244321}">
                <p14:modId xmlns:p14="http://schemas.microsoft.com/office/powerpoint/2010/main" val="1674104702"/>
              </p:ext>
            </p:extLst>
          </p:nvPr>
        </p:nvGraphicFramePr>
        <p:xfrm>
          <a:off x="6191250" y="2276475"/>
          <a:ext cx="5376863" cy="3672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m 7"/>
          <p:cNvGraphicFramePr/>
          <p:nvPr>
            <p:extLst>
              <p:ext uri="{D42A27DB-BD31-4B8C-83A1-F6EECF244321}">
                <p14:modId xmlns:p14="http://schemas.microsoft.com/office/powerpoint/2010/main" val="1806264732"/>
              </p:ext>
            </p:extLst>
          </p:nvPr>
        </p:nvGraphicFramePr>
        <p:xfrm>
          <a:off x="624418" y="2276475"/>
          <a:ext cx="5376332" cy="3672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Rechteck 15"/>
          <p:cNvSpPr/>
          <p:nvPr/>
        </p:nvSpPr>
        <p:spPr>
          <a:xfrm>
            <a:off x="624418" y="1340768"/>
            <a:ext cx="9504029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Erhalten bzw. teilen Sie die erforderlichen </a:t>
            </a:r>
            <a:r>
              <a:rPr lang="de-DE" sz="1400" b="1" dirty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Transportdaten (z.B. Zeitpläne und Lieferdaten) </a:t>
            </a:r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mit den Partnern in Ihrer Transportkette?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Prozent]</a:t>
            </a:r>
          </a:p>
        </p:txBody>
      </p:sp>
      <p:sp>
        <p:nvSpPr>
          <p:cNvPr id="5" name="Rechteck 4"/>
          <p:cNvSpPr/>
          <p:nvPr/>
        </p:nvSpPr>
        <p:spPr bwMode="auto">
          <a:xfrm>
            <a:off x="8990752" y="1785952"/>
            <a:ext cx="2592288" cy="35961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nur</a:t>
            </a:r>
            <a:r>
              <a:rPr kumimoji="0" lang="de-DE" sz="12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 LDL m FP</a:t>
            </a:r>
            <a:endParaRPr kumimoji="0" lang="de-DE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23392" y="5949280"/>
            <a:ext cx="419987" cy="184666"/>
          </a:xfrm>
          <a:prstGeom prst="rect">
            <a:avLst/>
          </a:prstGeom>
          <a:solidFill>
            <a:srgbClr val="FF00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Verdana" pitchFamily="34" charset="0"/>
              </a:rPr>
              <a:t>n=74</a:t>
            </a:r>
          </a:p>
        </p:txBody>
      </p:sp>
      <p:sp>
        <p:nvSpPr>
          <p:cNvPr id="10" name="Rechteck 9"/>
          <p:cNvSpPr/>
          <p:nvPr/>
        </p:nvSpPr>
        <p:spPr>
          <a:xfrm>
            <a:off x="6227121" y="7029400"/>
            <a:ext cx="6075059" cy="1668070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pivot_Transportdaten1.1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-74309" y="7029400"/>
            <a:ext cx="6075059" cy="1668070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pivot_Transportdaten1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47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6979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Datenaustausch im Bereich Logistikdienstleister mit Fuhrpark: Materialflussstörungen</a:t>
            </a:r>
          </a:p>
        </p:txBody>
      </p:sp>
      <p:graphicFrame>
        <p:nvGraphicFramePr>
          <p:cNvPr id="13" name="Diagramm 12"/>
          <p:cNvGraphicFramePr/>
          <p:nvPr>
            <p:extLst>
              <p:ext uri="{D42A27DB-BD31-4B8C-83A1-F6EECF244321}">
                <p14:modId xmlns:p14="http://schemas.microsoft.com/office/powerpoint/2010/main" val="956483545"/>
              </p:ext>
            </p:extLst>
          </p:nvPr>
        </p:nvGraphicFramePr>
        <p:xfrm>
          <a:off x="6191250" y="2276475"/>
          <a:ext cx="5376863" cy="367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m 7"/>
          <p:cNvGraphicFramePr/>
          <p:nvPr>
            <p:extLst>
              <p:ext uri="{D42A27DB-BD31-4B8C-83A1-F6EECF244321}">
                <p14:modId xmlns:p14="http://schemas.microsoft.com/office/powerpoint/2010/main" val="3260651894"/>
              </p:ext>
            </p:extLst>
          </p:nvPr>
        </p:nvGraphicFramePr>
        <p:xfrm>
          <a:off x="624418" y="2276475"/>
          <a:ext cx="5327865" cy="367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Rechteck 14"/>
          <p:cNvSpPr/>
          <p:nvPr/>
        </p:nvSpPr>
        <p:spPr>
          <a:xfrm>
            <a:off x="624419" y="1340768"/>
            <a:ext cx="9234996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Erhalten bzw. teilen Sie die erforderlichen </a:t>
            </a:r>
            <a:r>
              <a:rPr lang="de-DE" sz="1400" b="1" dirty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Daten zu Materialflussstörungen</a:t>
            </a:r>
            <a:br>
              <a:rPr lang="de-DE" sz="1400" b="1" dirty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mit den Partnern in Ihrer Transportkette?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Prozent]</a:t>
            </a:r>
          </a:p>
        </p:txBody>
      </p:sp>
      <p:sp>
        <p:nvSpPr>
          <p:cNvPr id="14" name="Rechteck 13"/>
          <p:cNvSpPr/>
          <p:nvPr/>
        </p:nvSpPr>
        <p:spPr bwMode="auto">
          <a:xfrm>
            <a:off x="8990752" y="1785952"/>
            <a:ext cx="2592288" cy="35961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nur</a:t>
            </a:r>
            <a:r>
              <a:rPr kumimoji="0" lang="de-DE" sz="12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 LDL m FP</a:t>
            </a:r>
            <a:endParaRPr kumimoji="0" lang="de-DE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6547396" y="7029400"/>
            <a:ext cx="5673841" cy="1512168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pivot_störung3.1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0" y="7099194"/>
            <a:ext cx="5673841" cy="1512168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pivot_störung3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23392" y="5949280"/>
            <a:ext cx="419987" cy="184666"/>
          </a:xfrm>
          <a:prstGeom prst="rect">
            <a:avLst/>
          </a:prstGeom>
          <a:solidFill>
            <a:srgbClr val="FF00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Verdana" pitchFamily="34" charset="0"/>
              </a:rPr>
              <a:t>n=74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48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60044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Datenaustausch im Bereich Logistikdienstleister mit Fuhrpark: Bedarfsprognosen</a:t>
            </a:r>
          </a:p>
        </p:txBody>
      </p:sp>
      <p:graphicFrame>
        <p:nvGraphicFramePr>
          <p:cNvPr id="13" name="Diagramm 12"/>
          <p:cNvGraphicFramePr/>
          <p:nvPr>
            <p:extLst>
              <p:ext uri="{D42A27DB-BD31-4B8C-83A1-F6EECF244321}">
                <p14:modId xmlns:p14="http://schemas.microsoft.com/office/powerpoint/2010/main" val="2949507212"/>
              </p:ext>
            </p:extLst>
          </p:nvPr>
        </p:nvGraphicFramePr>
        <p:xfrm>
          <a:off x="6191250" y="2276475"/>
          <a:ext cx="5376863" cy="367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m 7"/>
          <p:cNvGraphicFramePr/>
          <p:nvPr>
            <p:extLst>
              <p:ext uri="{D42A27DB-BD31-4B8C-83A1-F6EECF244321}">
                <p14:modId xmlns:p14="http://schemas.microsoft.com/office/powerpoint/2010/main" val="441672719"/>
              </p:ext>
            </p:extLst>
          </p:nvPr>
        </p:nvGraphicFramePr>
        <p:xfrm>
          <a:off x="624418" y="2276475"/>
          <a:ext cx="5327865" cy="367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Rechteck 14"/>
          <p:cNvSpPr/>
          <p:nvPr/>
        </p:nvSpPr>
        <p:spPr>
          <a:xfrm>
            <a:off x="624419" y="1340768"/>
            <a:ext cx="9234996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Erhalten bzw. teilen Sie die erforderlichen </a:t>
            </a:r>
            <a:r>
              <a:rPr lang="de-DE" sz="1400" b="1" dirty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Bedarfsprognosen</a:t>
            </a:r>
            <a:br>
              <a:rPr lang="de-DE" sz="1400" b="1" dirty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mit den Partnern in Ihrer Transportkette?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Prozent]</a:t>
            </a:r>
          </a:p>
        </p:txBody>
      </p:sp>
      <p:sp>
        <p:nvSpPr>
          <p:cNvPr id="14" name="Rechteck 13"/>
          <p:cNvSpPr/>
          <p:nvPr/>
        </p:nvSpPr>
        <p:spPr bwMode="auto">
          <a:xfrm>
            <a:off x="8990752" y="1785952"/>
            <a:ext cx="2592288" cy="35961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nur</a:t>
            </a:r>
            <a:r>
              <a:rPr kumimoji="0" lang="de-DE" sz="12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 LDL m FP</a:t>
            </a:r>
            <a:endParaRPr kumimoji="0" lang="de-DE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6155884" y="7029400"/>
            <a:ext cx="6104560" cy="1236222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pivot_bedarfsprognosen2.1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7444" y="7029400"/>
            <a:ext cx="6104560" cy="1236222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pivot_bedarfsprognosen2</a:t>
            </a: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23392" y="5949280"/>
            <a:ext cx="419987" cy="184666"/>
          </a:xfrm>
          <a:prstGeom prst="rect">
            <a:avLst/>
          </a:prstGeom>
          <a:solidFill>
            <a:srgbClr val="FF00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Verdana" pitchFamily="34" charset="0"/>
              </a:rPr>
              <a:t>n=74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49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1918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Dabei gibt es viele Ursachen für den derzeitigen Lkw-Fahrermangel</a:t>
            </a:r>
          </a:p>
        </p:txBody>
      </p:sp>
      <p:pic>
        <p:nvPicPr>
          <p:cNvPr id="1030" name="Picture 6" descr="Bildergebnis für lkw fahrer nachwuch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872" y="1969864"/>
            <a:ext cx="2448000" cy="162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ldergebnis für arbeitsbedingungen lk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296" y="1969525"/>
            <a:ext cx="2448000" cy="160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Inhaltsplatzhalter 4"/>
          <p:cNvSpPr txBox="1">
            <a:spLocks/>
          </p:cNvSpPr>
          <p:nvPr/>
        </p:nvSpPr>
        <p:spPr>
          <a:xfrm>
            <a:off x="623392" y="3947008"/>
            <a:ext cx="2448000" cy="19861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342900" indent="-3429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>
                <a:solidFill>
                  <a:srgbClr val="342A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 sz="1600">
                <a:solidFill>
                  <a:srgbClr val="342A94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2pPr>
            <a:lvl3pPr marL="11430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 sz="1500">
                <a:solidFill>
                  <a:srgbClr val="342A94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3pPr>
            <a:lvl4pPr marL="16002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marL="171450" lvl="1" indent="-171450"/>
            <a:r>
              <a:rPr lang="de-DE" sz="1400" kern="0" dirty="0"/>
              <a:t>Sehr gute Entwicklung am Arbeitsmarkt </a:t>
            </a:r>
          </a:p>
          <a:p>
            <a:pPr marL="171450" lvl="1" indent="-171450"/>
            <a:r>
              <a:rPr lang="de-DE" sz="1400" kern="0" dirty="0"/>
              <a:t>Geringe </a:t>
            </a:r>
            <a:r>
              <a:rPr lang="de-DE" sz="1400" kern="0" dirty="0" err="1"/>
              <a:t>Arbeitslosig-keit</a:t>
            </a:r>
            <a:endParaRPr lang="de-DE" sz="1400" kern="0" dirty="0"/>
          </a:p>
          <a:p>
            <a:pPr marL="171450" lvl="1" indent="-171450"/>
            <a:r>
              <a:rPr lang="de-DE" sz="1400" kern="0" dirty="0"/>
              <a:t>Anstieg der Reallöhne</a:t>
            </a:r>
          </a:p>
          <a:p>
            <a:pPr marL="171450" lvl="1" indent="-171450"/>
            <a:r>
              <a:rPr lang="de-DE" sz="1400" kern="0" dirty="0"/>
              <a:t>Hohe Nachfrage an Gütern bzw. hoher Transportbedarf</a:t>
            </a:r>
            <a:endParaRPr lang="de-DE" sz="1200" kern="0" dirty="0"/>
          </a:p>
        </p:txBody>
      </p:sp>
      <p:sp>
        <p:nvSpPr>
          <p:cNvPr id="22" name="Inhaltsplatzhalter 4"/>
          <p:cNvSpPr txBox="1">
            <a:spLocks/>
          </p:cNvSpPr>
          <p:nvPr/>
        </p:nvSpPr>
        <p:spPr>
          <a:xfrm>
            <a:off x="3455872" y="3949570"/>
            <a:ext cx="2448000" cy="20003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342900" indent="-3429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>
                <a:solidFill>
                  <a:srgbClr val="342A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 sz="1600">
                <a:solidFill>
                  <a:srgbClr val="342A94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2pPr>
            <a:lvl3pPr marL="11430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 sz="1500">
                <a:solidFill>
                  <a:srgbClr val="342A94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3pPr>
            <a:lvl4pPr marL="16002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marL="171450" lvl="1" indent="-171450"/>
            <a:r>
              <a:rPr lang="de-DE" sz="1400" kern="0" dirty="0"/>
              <a:t>Bundeswehr als „Ausbilder“ </a:t>
            </a:r>
            <a:r>
              <a:rPr lang="de-DE" sz="1400" kern="0" dirty="0" err="1"/>
              <a:t>wegge</a:t>
            </a:r>
            <a:r>
              <a:rPr lang="de-DE" sz="1400" kern="0" dirty="0"/>
              <a:t>-fallen</a:t>
            </a:r>
          </a:p>
          <a:p>
            <a:pPr marL="171450" lvl="1" indent="-171450"/>
            <a:r>
              <a:rPr lang="de-DE" sz="1400" kern="0" dirty="0"/>
              <a:t>unsichere Perspektive für das Berufsbild</a:t>
            </a:r>
          </a:p>
          <a:p>
            <a:pPr marL="171450" lvl="1" indent="-171450"/>
            <a:r>
              <a:rPr lang="de-DE" sz="1400" kern="0" dirty="0"/>
              <a:t>Rahmenbedingungen nur wenig </a:t>
            </a:r>
            <a:r>
              <a:rPr lang="de-DE" sz="1400" kern="0" dirty="0" err="1"/>
              <a:t>wettbe-werbsfähig</a:t>
            </a:r>
            <a:endParaRPr lang="de-DE" sz="1200" kern="0" dirty="0"/>
          </a:p>
          <a:p>
            <a:pPr marL="273050" lvl="1" indent="-273050"/>
            <a:endParaRPr lang="de-DE" sz="1200" kern="0" dirty="0"/>
          </a:p>
          <a:p>
            <a:pPr marL="355600" lvl="1" indent="-355600"/>
            <a:endParaRPr lang="de-DE" sz="2000" kern="0" dirty="0"/>
          </a:p>
          <a:p>
            <a:pPr marL="355600" lvl="1" indent="-260350"/>
            <a:endParaRPr lang="de-DE" sz="2000" kern="0" dirty="0"/>
          </a:p>
        </p:txBody>
      </p:sp>
      <p:sp>
        <p:nvSpPr>
          <p:cNvPr id="23" name="Inhaltsplatzhalter 4"/>
          <p:cNvSpPr txBox="1">
            <a:spLocks/>
          </p:cNvSpPr>
          <p:nvPr/>
        </p:nvSpPr>
        <p:spPr>
          <a:xfrm>
            <a:off x="6312024" y="3947570"/>
            <a:ext cx="2448000" cy="20023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342900" indent="-3429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>
                <a:solidFill>
                  <a:srgbClr val="342A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 sz="1600">
                <a:solidFill>
                  <a:srgbClr val="342A94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2pPr>
            <a:lvl3pPr marL="11430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 sz="1500">
                <a:solidFill>
                  <a:srgbClr val="342A94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3pPr>
            <a:lvl4pPr marL="16002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marL="171450" lvl="1" indent="-171450"/>
            <a:r>
              <a:rPr lang="de-DE" sz="1400" kern="0" dirty="0"/>
              <a:t>schlechte Arbeits-bedingungen (u.a. Abwesenheiten, Arbeitszeiten, kaum Kollegen) </a:t>
            </a:r>
          </a:p>
          <a:p>
            <a:pPr marL="171450" lvl="1" indent="-171450"/>
            <a:r>
              <a:rPr lang="de-DE" sz="1400" kern="0" dirty="0"/>
              <a:t>hohe psychische und körperliche Belastung</a:t>
            </a:r>
          </a:p>
          <a:p>
            <a:pPr marL="171450" lvl="1" indent="-171450"/>
            <a:r>
              <a:rPr lang="de-DE" sz="1400" kern="0" dirty="0"/>
              <a:t>schlechtes Image</a:t>
            </a:r>
          </a:p>
          <a:p>
            <a:pPr marL="171450" lvl="1" indent="-171450"/>
            <a:endParaRPr lang="de-DE" sz="1200" kern="0" dirty="0"/>
          </a:p>
          <a:p>
            <a:pPr marL="273050" lvl="1" indent="-273050"/>
            <a:endParaRPr lang="de-DE" sz="1200" kern="0" dirty="0"/>
          </a:p>
          <a:p>
            <a:pPr marL="355600" lvl="1" indent="-355600"/>
            <a:endParaRPr lang="de-DE" sz="2000" kern="0" dirty="0"/>
          </a:p>
          <a:p>
            <a:pPr marL="355600" lvl="1" indent="-260350"/>
            <a:endParaRPr lang="de-DE" sz="2000" kern="0" dirty="0"/>
          </a:p>
        </p:txBody>
      </p:sp>
      <p:sp>
        <p:nvSpPr>
          <p:cNvPr id="24" name="Inhaltsplatzhalter 4"/>
          <p:cNvSpPr txBox="1">
            <a:spLocks/>
          </p:cNvSpPr>
          <p:nvPr/>
        </p:nvSpPr>
        <p:spPr>
          <a:xfrm>
            <a:off x="9264651" y="3947008"/>
            <a:ext cx="2302933" cy="19861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342900" indent="-3429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>
                <a:solidFill>
                  <a:srgbClr val="342A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 sz="1600">
                <a:solidFill>
                  <a:srgbClr val="342A94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2pPr>
            <a:lvl3pPr marL="11430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 sz="1500">
                <a:solidFill>
                  <a:srgbClr val="342A94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3pPr>
            <a:lvl4pPr marL="16002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Gehalt nur eingeschränkt wettbewerbsfähig </a:t>
            </a:r>
          </a:p>
          <a:p>
            <a:pPr marL="0" lvl="1" indent="0">
              <a:buNone/>
            </a:pPr>
            <a:endParaRPr lang="de-DE" sz="1200" kern="0" dirty="0"/>
          </a:p>
          <a:p>
            <a:pPr marL="273050" lvl="1" indent="-273050"/>
            <a:endParaRPr lang="de-DE" sz="1200" kern="0" dirty="0"/>
          </a:p>
          <a:p>
            <a:pPr marL="355600" lvl="1" indent="-355600"/>
            <a:endParaRPr lang="de-DE" sz="2000" kern="0" dirty="0"/>
          </a:p>
          <a:p>
            <a:pPr marL="355600" lvl="1" indent="-260350"/>
            <a:endParaRPr lang="de-DE" sz="2000" kern="0" dirty="0"/>
          </a:p>
        </p:txBody>
      </p:sp>
      <p:pic>
        <p:nvPicPr>
          <p:cNvPr id="12" name="Picture 2" descr="C:\Users\Dinh\Downloads\hamburg-3021820_19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43" y="1928873"/>
            <a:ext cx="2448000" cy="164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inh\Downloads\euro-427533_12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832" y="1855521"/>
            <a:ext cx="2468341" cy="164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 bwMode="auto">
          <a:xfrm>
            <a:off x="623392" y="1341438"/>
            <a:ext cx="2447776" cy="4318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gute Konjunktur</a:t>
            </a:r>
          </a:p>
        </p:txBody>
      </p:sp>
      <p:sp>
        <p:nvSpPr>
          <p:cNvPr id="32" name="Rechteck 31"/>
          <p:cNvSpPr/>
          <p:nvPr/>
        </p:nvSpPr>
        <p:spPr bwMode="auto">
          <a:xfrm>
            <a:off x="3455872" y="1341438"/>
            <a:ext cx="2447776" cy="4318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400" b="1" dirty="0">
                <a:solidFill>
                  <a:schemeClr val="bg1"/>
                </a:solidFill>
                <a:latin typeface="Verdana" pitchFamily="34" charset="0"/>
              </a:rPr>
              <a:t>kaum Nachwuchs</a:t>
            </a:r>
            <a:endParaRPr kumimoji="0" lang="de-DE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33" name="Rechteck 32"/>
          <p:cNvSpPr/>
          <p:nvPr/>
        </p:nvSpPr>
        <p:spPr bwMode="auto">
          <a:xfrm>
            <a:off x="6288352" y="1341438"/>
            <a:ext cx="2447776" cy="4318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400" b="1" dirty="0">
                <a:solidFill>
                  <a:schemeClr val="bg1"/>
                </a:solidFill>
                <a:latin typeface="Verdana" pitchFamily="34" charset="0"/>
              </a:rPr>
              <a:t>„soft </a:t>
            </a:r>
            <a:r>
              <a:rPr lang="de-DE" sz="1400" b="1" dirty="0" err="1">
                <a:solidFill>
                  <a:schemeClr val="bg1"/>
                </a:solidFill>
                <a:latin typeface="Verdana" pitchFamily="34" charset="0"/>
              </a:rPr>
              <a:t>facts</a:t>
            </a:r>
            <a:r>
              <a:rPr lang="de-DE" sz="1400" b="1" dirty="0">
                <a:solidFill>
                  <a:schemeClr val="bg1"/>
                </a:solidFill>
                <a:latin typeface="Verdana" pitchFamily="34" charset="0"/>
              </a:rPr>
              <a:t>“</a:t>
            </a:r>
            <a:endParaRPr kumimoji="0" lang="de-DE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34" name="Rechteck 33"/>
          <p:cNvSpPr/>
          <p:nvPr/>
        </p:nvSpPr>
        <p:spPr bwMode="auto">
          <a:xfrm>
            <a:off x="9120832" y="1341438"/>
            <a:ext cx="2447776" cy="4318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400" b="1" dirty="0">
                <a:solidFill>
                  <a:schemeClr val="bg1"/>
                </a:solidFill>
                <a:latin typeface="Verdana" pitchFamily="34" charset="0"/>
              </a:rPr>
              <a:t>„</a:t>
            </a:r>
            <a:r>
              <a:rPr lang="de-DE" sz="1400" b="1" dirty="0" err="1">
                <a:solidFill>
                  <a:schemeClr val="bg1"/>
                </a:solidFill>
                <a:latin typeface="Verdana" pitchFamily="34" charset="0"/>
              </a:rPr>
              <a:t>hard</a:t>
            </a:r>
            <a:r>
              <a:rPr lang="de-DE" sz="1400" b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de-DE" sz="1400" b="1" dirty="0" err="1">
                <a:solidFill>
                  <a:schemeClr val="bg1"/>
                </a:solidFill>
                <a:latin typeface="Verdana" pitchFamily="34" charset="0"/>
              </a:rPr>
              <a:t>facts</a:t>
            </a:r>
            <a:r>
              <a:rPr lang="de-DE" sz="1400" b="1" dirty="0">
                <a:solidFill>
                  <a:schemeClr val="bg1"/>
                </a:solidFill>
                <a:latin typeface="Verdana" pitchFamily="34" charset="0"/>
              </a:rPr>
              <a:t>“</a:t>
            </a:r>
            <a:endParaRPr kumimoji="0" lang="de-DE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08203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Datenaustausch im Bereich Logistikdienstleister mit Fuhrpark: Zustandsinformationen</a:t>
            </a:r>
            <a:endParaRPr lang="de-DE" dirty="0">
              <a:solidFill>
                <a:srgbClr val="FF0000"/>
              </a:solidFill>
            </a:endParaRPr>
          </a:p>
        </p:txBody>
      </p:sp>
      <p:graphicFrame>
        <p:nvGraphicFramePr>
          <p:cNvPr id="13" name="Diagramm 12"/>
          <p:cNvGraphicFramePr/>
          <p:nvPr>
            <p:extLst>
              <p:ext uri="{D42A27DB-BD31-4B8C-83A1-F6EECF244321}">
                <p14:modId xmlns:p14="http://schemas.microsoft.com/office/powerpoint/2010/main" val="2112536882"/>
              </p:ext>
            </p:extLst>
          </p:nvPr>
        </p:nvGraphicFramePr>
        <p:xfrm>
          <a:off x="6191250" y="2276475"/>
          <a:ext cx="5376863" cy="367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m 7"/>
          <p:cNvGraphicFramePr/>
          <p:nvPr>
            <p:extLst>
              <p:ext uri="{D42A27DB-BD31-4B8C-83A1-F6EECF244321}">
                <p14:modId xmlns:p14="http://schemas.microsoft.com/office/powerpoint/2010/main" val="2898496058"/>
              </p:ext>
            </p:extLst>
          </p:nvPr>
        </p:nvGraphicFramePr>
        <p:xfrm>
          <a:off x="624418" y="2276475"/>
          <a:ext cx="5327865" cy="367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Rechteck 14"/>
          <p:cNvSpPr/>
          <p:nvPr/>
        </p:nvSpPr>
        <p:spPr>
          <a:xfrm>
            <a:off x="624419" y="1340768"/>
            <a:ext cx="9234996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Erhalten bzw. teilen Sie die erforderlichen </a:t>
            </a:r>
            <a:r>
              <a:rPr lang="de-DE" sz="1400" b="1" dirty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Daten zu Echtzeit Zustandsinformationen (Ware)</a:t>
            </a:r>
            <a:br>
              <a:rPr lang="de-DE" sz="1400" b="1" dirty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mit den Partnern in Ihrer Transportkette?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Prozent]</a:t>
            </a:r>
          </a:p>
        </p:txBody>
      </p:sp>
      <p:sp>
        <p:nvSpPr>
          <p:cNvPr id="14" name="Rechteck 13"/>
          <p:cNvSpPr/>
          <p:nvPr/>
        </p:nvSpPr>
        <p:spPr bwMode="auto">
          <a:xfrm>
            <a:off x="8990752" y="1785952"/>
            <a:ext cx="2592288" cy="35961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nur</a:t>
            </a:r>
            <a:r>
              <a:rPr kumimoji="0" lang="de-DE" sz="12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 LDL m FP</a:t>
            </a:r>
            <a:endParaRPr kumimoji="0" lang="de-DE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6802807" y="7029400"/>
            <a:ext cx="5396401" cy="2232248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pivot_echtzeit4.1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26071" y="7113840"/>
            <a:ext cx="5396401" cy="2232248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pivot_echtzeit4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23392" y="5949280"/>
            <a:ext cx="419987" cy="184666"/>
          </a:xfrm>
          <a:prstGeom prst="rect">
            <a:avLst/>
          </a:prstGeom>
          <a:solidFill>
            <a:srgbClr val="FF00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Verdana" pitchFamily="34" charset="0"/>
              </a:rPr>
              <a:t>n=74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50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39416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Datenaustausch im Bereich Logistikdienstleister ohne Fuhrpark: Transportdaten </a:t>
            </a:r>
          </a:p>
        </p:txBody>
      </p:sp>
      <p:graphicFrame>
        <p:nvGraphicFramePr>
          <p:cNvPr id="13" name="Diagramm 12"/>
          <p:cNvGraphicFramePr/>
          <p:nvPr>
            <p:extLst>
              <p:ext uri="{D42A27DB-BD31-4B8C-83A1-F6EECF244321}">
                <p14:modId xmlns:p14="http://schemas.microsoft.com/office/powerpoint/2010/main" val="1531481102"/>
              </p:ext>
            </p:extLst>
          </p:nvPr>
        </p:nvGraphicFramePr>
        <p:xfrm>
          <a:off x="6191250" y="2276475"/>
          <a:ext cx="5376863" cy="3672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m 7"/>
          <p:cNvGraphicFramePr/>
          <p:nvPr>
            <p:extLst>
              <p:ext uri="{D42A27DB-BD31-4B8C-83A1-F6EECF244321}">
                <p14:modId xmlns:p14="http://schemas.microsoft.com/office/powerpoint/2010/main" val="4165140792"/>
              </p:ext>
            </p:extLst>
          </p:nvPr>
        </p:nvGraphicFramePr>
        <p:xfrm>
          <a:off x="624418" y="2276475"/>
          <a:ext cx="5376332" cy="3672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Rechteck 15"/>
          <p:cNvSpPr/>
          <p:nvPr/>
        </p:nvSpPr>
        <p:spPr>
          <a:xfrm>
            <a:off x="624418" y="1340768"/>
            <a:ext cx="9504029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Erhalten bzw. teilen Sie die erforderlichen </a:t>
            </a:r>
            <a:r>
              <a:rPr lang="de-DE" sz="1400" b="1" dirty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Transportdaten (z.B. Zeitpläne und Lieferdaten) </a:t>
            </a:r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mit den Partnern in Ihrer Transportkette?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Prozent]</a:t>
            </a:r>
          </a:p>
        </p:txBody>
      </p:sp>
      <p:sp>
        <p:nvSpPr>
          <p:cNvPr id="5" name="Rechteck 4"/>
          <p:cNvSpPr/>
          <p:nvPr/>
        </p:nvSpPr>
        <p:spPr bwMode="auto">
          <a:xfrm>
            <a:off x="8990752" y="1785952"/>
            <a:ext cx="2592288" cy="35961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nur</a:t>
            </a:r>
            <a:r>
              <a:rPr kumimoji="0" lang="de-DE" sz="12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 LDL o FP</a:t>
            </a:r>
            <a:endParaRPr kumimoji="0" lang="de-DE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23392" y="5949280"/>
            <a:ext cx="419987" cy="184666"/>
          </a:xfrm>
          <a:prstGeom prst="rect">
            <a:avLst/>
          </a:prstGeom>
          <a:solidFill>
            <a:srgbClr val="FF00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Verdana" pitchFamily="34" charset="0"/>
              </a:rPr>
              <a:t>n=37</a:t>
            </a:r>
          </a:p>
        </p:txBody>
      </p:sp>
      <p:sp>
        <p:nvSpPr>
          <p:cNvPr id="12" name="Rechteck 11"/>
          <p:cNvSpPr/>
          <p:nvPr/>
        </p:nvSpPr>
        <p:spPr>
          <a:xfrm>
            <a:off x="6227121" y="7029400"/>
            <a:ext cx="6075059" cy="1668070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pivot_Transportdaten1.1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-74309" y="7029400"/>
            <a:ext cx="6075059" cy="1668070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pivot_Transportdaten1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51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79913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Datenaustausch im Bereich Logistikdienstleister ohne Fuhrpark: Materialflussstörungen</a:t>
            </a:r>
          </a:p>
        </p:txBody>
      </p:sp>
      <p:graphicFrame>
        <p:nvGraphicFramePr>
          <p:cNvPr id="13" name="Diagramm 12"/>
          <p:cNvGraphicFramePr/>
          <p:nvPr>
            <p:extLst>
              <p:ext uri="{D42A27DB-BD31-4B8C-83A1-F6EECF244321}">
                <p14:modId xmlns:p14="http://schemas.microsoft.com/office/powerpoint/2010/main" val="401730369"/>
              </p:ext>
            </p:extLst>
          </p:nvPr>
        </p:nvGraphicFramePr>
        <p:xfrm>
          <a:off x="6191250" y="2276475"/>
          <a:ext cx="5376863" cy="367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m 7"/>
          <p:cNvGraphicFramePr/>
          <p:nvPr>
            <p:extLst>
              <p:ext uri="{D42A27DB-BD31-4B8C-83A1-F6EECF244321}">
                <p14:modId xmlns:p14="http://schemas.microsoft.com/office/powerpoint/2010/main" val="4023645950"/>
              </p:ext>
            </p:extLst>
          </p:nvPr>
        </p:nvGraphicFramePr>
        <p:xfrm>
          <a:off x="624418" y="2276475"/>
          <a:ext cx="5327865" cy="367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Rechteck 14"/>
          <p:cNvSpPr/>
          <p:nvPr/>
        </p:nvSpPr>
        <p:spPr>
          <a:xfrm>
            <a:off x="624419" y="1340768"/>
            <a:ext cx="9234996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Erhalten bzw. teilen Sie die erforderlichen </a:t>
            </a:r>
            <a:r>
              <a:rPr lang="de-DE" sz="1400" b="1" dirty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Daten zu Materialflussstörungen</a:t>
            </a:r>
            <a:br>
              <a:rPr lang="de-DE" sz="1400" b="1" dirty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mit den Partnern in Ihrer Transportkette?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Prozent]</a:t>
            </a:r>
          </a:p>
        </p:txBody>
      </p:sp>
      <p:sp>
        <p:nvSpPr>
          <p:cNvPr id="12" name="Rechteck 11"/>
          <p:cNvSpPr/>
          <p:nvPr/>
        </p:nvSpPr>
        <p:spPr>
          <a:xfrm>
            <a:off x="6547396" y="7029400"/>
            <a:ext cx="5673841" cy="1512168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pivot_störung3.1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8990752" y="1785952"/>
            <a:ext cx="2592288" cy="35961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nur</a:t>
            </a:r>
            <a:r>
              <a:rPr kumimoji="0" lang="de-DE" sz="12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 LDL o FP</a:t>
            </a:r>
            <a:endParaRPr kumimoji="0" lang="de-DE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0" y="7099194"/>
            <a:ext cx="5673841" cy="1512168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pivot_störung3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23392" y="5949280"/>
            <a:ext cx="419987" cy="184666"/>
          </a:xfrm>
          <a:prstGeom prst="rect">
            <a:avLst/>
          </a:prstGeom>
          <a:solidFill>
            <a:srgbClr val="FF00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Verdana" pitchFamily="34" charset="0"/>
              </a:rPr>
              <a:t>n=37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52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00265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Datenaustausch im Bereich Logistikdienstleister ohne Fuhrpark: Bedarfsprognosen</a:t>
            </a:r>
          </a:p>
        </p:txBody>
      </p:sp>
      <p:graphicFrame>
        <p:nvGraphicFramePr>
          <p:cNvPr id="13" name="Diagramm 12"/>
          <p:cNvGraphicFramePr/>
          <p:nvPr>
            <p:extLst>
              <p:ext uri="{D42A27DB-BD31-4B8C-83A1-F6EECF244321}">
                <p14:modId xmlns:p14="http://schemas.microsoft.com/office/powerpoint/2010/main" val="866707247"/>
              </p:ext>
            </p:extLst>
          </p:nvPr>
        </p:nvGraphicFramePr>
        <p:xfrm>
          <a:off x="6191250" y="2276475"/>
          <a:ext cx="5376863" cy="367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m 7"/>
          <p:cNvGraphicFramePr/>
          <p:nvPr>
            <p:extLst>
              <p:ext uri="{D42A27DB-BD31-4B8C-83A1-F6EECF244321}">
                <p14:modId xmlns:p14="http://schemas.microsoft.com/office/powerpoint/2010/main" val="1359072724"/>
              </p:ext>
            </p:extLst>
          </p:nvPr>
        </p:nvGraphicFramePr>
        <p:xfrm>
          <a:off x="624418" y="2276475"/>
          <a:ext cx="5327865" cy="367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Rechteck 14"/>
          <p:cNvSpPr/>
          <p:nvPr/>
        </p:nvSpPr>
        <p:spPr>
          <a:xfrm>
            <a:off x="624419" y="1340768"/>
            <a:ext cx="9234996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Erhalten bzw. teilen Sie die erforderlichen </a:t>
            </a:r>
            <a:r>
              <a:rPr lang="de-DE" sz="1400" b="1" dirty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Bedarfsprognosen</a:t>
            </a:r>
            <a:br>
              <a:rPr lang="de-DE" sz="1400" b="1" dirty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mit den Partnern in Ihrer Transportkette?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Prozent]</a:t>
            </a:r>
          </a:p>
        </p:txBody>
      </p:sp>
      <p:sp>
        <p:nvSpPr>
          <p:cNvPr id="12" name="Rechteck 11"/>
          <p:cNvSpPr/>
          <p:nvPr/>
        </p:nvSpPr>
        <p:spPr>
          <a:xfrm>
            <a:off x="6155884" y="7029400"/>
            <a:ext cx="6104560" cy="1236222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pivot_bedarfsprognosen2.1</a:t>
            </a: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8990752" y="1785952"/>
            <a:ext cx="2592288" cy="35961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nur</a:t>
            </a:r>
            <a:r>
              <a:rPr kumimoji="0" lang="de-DE" sz="12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 LDL o FP</a:t>
            </a:r>
            <a:endParaRPr kumimoji="0" lang="de-DE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7444" y="7029400"/>
            <a:ext cx="6104560" cy="1236222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pivot_bedarfsprognosen2</a:t>
            </a: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23392" y="5949280"/>
            <a:ext cx="419987" cy="184666"/>
          </a:xfrm>
          <a:prstGeom prst="rect">
            <a:avLst/>
          </a:prstGeom>
          <a:solidFill>
            <a:srgbClr val="FF00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Verdana" pitchFamily="34" charset="0"/>
              </a:rPr>
              <a:t>n=37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53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22244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Datenaustausch im Bereich Logistikdienstleister ohne Fuhrpark: Zustandsinformationen</a:t>
            </a:r>
          </a:p>
        </p:txBody>
      </p:sp>
      <p:graphicFrame>
        <p:nvGraphicFramePr>
          <p:cNvPr id="13" name="Diagramm 12"/>
          <p:cNvGraphicFramePr/>
          <p:nvPr>
            <p:extLst>
              <p:ext uri="{D42A27DB-BD31-4B8C-83A1-F6EECF244321}">
                <p14:modId xmlns:p14="http://schemas.microsoft.com/office/powerpoint/2010/main" val="965559322"/>
              </p:ext>
            </p:extLst>
          </p:nvPr>
        </p:nvGraphicFramePr>
        <p:xfrm>
          <a:off x="6191250" y="2276475"/>
          <a:ext cx="5376863" cy="367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m 7"/>
          <p:cNvGraphicFramePr/>
          <p:nvPr>
            <p:extLst>
              <p:ext uri="{D42A27DB-BD31-4B8C-83A1-F6EECF244321}">
                <p14:modId xmlns:p14="http://schemas.microsoft.com/office/powerpoint/2010/main" val="4135104016"/>
              </p:ext>
            </p:extLst>
          </p:nvPr>
        </p:nvGraphicFramePr>
        <p:xfrm>
          <a:off x="624418" y="2276475"/>
          <a:ext cx="5327865" cy="367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Rechteck 14"/>
          <p:cNvSpPr/>
          <p:nvPr/>
        </p:nvSpPr>
        <p:spPr>
          <a:xfrm>
            <a:off x="624419" y="1340768"/>
            <a:ext cx="9234996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Erhalten bzw. teilen Sie die erforderlichen </a:t>
            </a:r>
            <a:r>
              <a:rPr lang="de-DE" sz="1400" b="1" dirty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Daten zu Echtzeit Zustandsinformationen (Ware)</a:t>
            </a:r>
            <a:br>
              <a:rPr lang="de-DE" sz="1400" b="1" dirty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mit den Partnern in Ihrer Transportkette?</a:t>
            </a:r>
            <a:b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de-DE" sz="1400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[in Prozent]</a:t>
            </a:r>
          </a:p>
        </p:txBody>
      </p:sp>
      <p:sp>
        <p:nvSpPr>
          <p:cNvPr id="12" name="Rechteck 11"/>
          <p:cNvSpPr/>
          <p:nvPr/>
        </p:nvSpPr>
        <p:spPr>
          <a:xfrm>
            <a:off x="6802807" y="7029400"/>
            <a:ext cx="5396401" cy="2232248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pivot_echtzeit4.1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8990752" y="1785952"/>
            <a:ext cx="2592288" cy="35961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nur</a:t>
            </a:r>
            <a:r>
              <a:rPr kumimoji="0" lang="de-DE" sz="12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 LDL o FP</a:t>
            </a:r>
            <a:endParaRPr kumimoji="0" lang="de-DE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31524" y="6936743"/>
            <a:ext cx="5396401" cy="2232248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+mj-lt"/>
              </a:rPr>
              <a:t>pivot_echtzeit4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23392" y="5949280"/>
            <a:ext cx="419987" cy="184666"/>
          </a:xfrm>
          <a:prstGeom prst="rect">
            <a:avLst/>
          </a:prstGeom>
          <a:solidFill>
            <a:srgbClr val="FF00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Verdana" pitchFamily="34" charset="0"/>
              </a:rPr>
              <a:t>n=37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54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25581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Mehrheit der Befragten würde sich an  einer Plattform beteiligen</a:t>
            </a:r>
          </a:p>
        </p:txBody>
      </p:sp>
      <p:grpSp>
        <p:nvGrpSpPr>
          <p:cNvPr id="18" name="Gruppieren 17"/>
          <p:cNvGrpSpPr/>
          <p:nvPr/>
        </p:nvGrpSpPr>
        <p:grpSpPr>
          <a:xfrm>
            <a:off x="5334466" y="1485388"/>
            <a:ext cx="6016961" cy="1038532"/>
            <a:chOff x="5231904" y="1534590"/>
            <a:chExt cx="6016961" cy="1038532"/>
          </a:xfrm>
        </p:grpSpPr>
        <p:sp>
          <p:nvSpPr>
            <p:cNvPr id="5" name="Rechteck 4"/>
            <p:cNvSpPr/>
            <p:nvPr/>
          </p:nvSpPr>
          <p:spPr bwMode="auto">
            <a:xfrm>
              <a:off x="5231904" y="2320136"/>
              <a:ext cx="648072" cy="252986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rPr>
                <a:t>3,2</a:t>
              </a:r>
            </a:p>
          </p:txBody>
        </p:sp>
        <p:sp>
          <p:nvSpPr>
            <p:cNvPr id="6" name="Rechteck 5"/>
            <p:cNvSpPr/>
            <p:nvPr/>
          </p:nvSpPr>
          <p:spPr bwMode="auto">
            <a:xfrm>
              <a:off x="6528048" y="2285090"/>
              <a:ext cx="648072" cy="2880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200" dirty="0">
                  <a:latin typeface="Verdana" pitchFamily="34" charset="0"/>
                </a:rPr>
                <a:t>3,4</a:t>
              </a:r>
            </a:p>
          </p:txBody>
        </p:sp>
        <p:sp>
          <p:nvSpPr>
            <p:cNvPr id="7" name="Rechteck 6"/>
            <p:cNvSpPr/>
            <p:nvPr/>
          </p:nvSpPr>
          <p:spPr bwMode="auto">
            <a:xfrm>
              <a:off x="7860196" y="2285090"/>
              <a:ext cx="648072" cy="2880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rPr>
                <a:t>3,2			</a:t>
              </a:r>
            </a:p>
          </p:txBody>
        </p:sp>
        <p:sp>
          <p:nvSpPr>
            <p:cNvPr id="8" name="Rechteck 7"/>
            <p:cNvSpPr/>
            <p:nvPr/>
          </p:nvSpPr>
          <p:spPr bwMode="auto">
            <a:xfrm>
              <a:off x="9198452" y="2283824"/>
              <a:ext cx="648072" cy="2880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200" dirty="0">
                  <a:latin typeface="Verdana" pitchFamily="34" charset="0"/>
                </a:rPr>
                <a:t>3,1</a:t>
              </a:r>
              <a:endParaRPr kumimoji="0" lang="de-DE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9" name="Rechteck 8"/>
            <p:cNvSpPr/>
            <p:nvPr/>
          </p:nvSpPr>
          <p:spPr bwMode="auto">
            <a:xfrm>
              <a:off x="10559984" y="2281292"/>
              <a:ext cx="648072" cy="2880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rPr>
                <a:t>3,1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5375920" y="1907540"/>
              <a:ext cx="311304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de-DE" sz="1200" b="1" dirty="0">
                  <a:latin typeface="Symbol" panose="05050102010706020507" pitchFamily="18" charset="2"/>
                </a:rPr>
                <a:t>Æ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6031990" y="1893272"/>
              <a:ext cx="1636987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de-DE" sz="1200" dirty="0">
                  <a:latin typeface="+mn-lt"/>
                </a:rPr>
                <a:t>Industrie &amp; Handel	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7560882" y="1535303"/>
              <a:ext cx="1246699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>
                  <a:latin typeface="+mn-lt"/>
                </a:rPr>
                <a:t>Logistik-DL mit eigenen Fuhrpark </a:t>
              </a: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10515972" y="1904635"/>
              <a:ext cx="732893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de-DE" sz="1200" dirty="0">
                  <a:latin typeface="+mn-lt"/>
                </a:rPr>
                <a:t>Andere</a:t>
              </a: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8899138" y="1534590"/>
              <a:ext cx="1246699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>
                  <a:latin typeface="+mn-lt"/>
                </a:rPr>
                <a:t>Logistik-DL ohne eigenen Fuhrpark </a:t>
              </a:r>
            </a:p>
          </p:txBody>
        </p:sp>
      </p:grpSp>
      <p:sp>
        <p:nvSpPr>
          <p:cNvPr id="19" name="Rechteck 18"/>
          <p:cNvSpPr/>
          <p:nvPr/>
        </p:nvSpPr>
        <p:spPr>
          <a:xfrm>
            <a:off x="559653" y="1819110"/>
            <a:ext cx="49188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latin typeface="+mj-lt"/>
              </a:rPr>
              <a:t>Wie sehen Sie die Chancen einer übergreifenden Logistik-Datenplattform zur Steuerung der Supply Chain? </a:t>
            </a:r>
          </a:p>
        </p:txBody>
      </p:sp>
      <p:sp>
        <p:nvSpPr>
          <p:cNvPr id="21" name="Rechteck 20"/>
          <p:cNvSpPr/>
          <p:nvPr/>
        </p:nvSpPr>
        <p:spPr>
          <a:xfrm>
            <a:off x="614362" y="3461164"/>
            <a:ext cx="115695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Würden</a:t>
            </a:r>
            <a:r>
              <a:rPr lang="de-DE" sz="1400" b="1" dirty="0">
                <a:latin typeface="+mj-lt"/>
              </a:rPr>
              <a:t> Sie sich an einer übergreifenden Logistik-Datenplattform beteiligen?</a:t>
            </a:r>
          </a:p>
        </p:txBody>
      </p:sp>
      <p:sp>
        <p:nvSpPr>
          <p:cNvPr id="22" name="Rechteck 21"/>
          <p:cNvSpPr/>
          <p:nvPr/>
        </p:nvSpPr>
        <p:spPr>
          <a:xfrm>
            <a:off x="6421071" y="2709524"/>
            <a:ext cx="3731443" cy="279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(lineare Skala 1-5; sehr niedrig, sehr hoch)</a:t>
            </a:r>
          </a:p>
        </p:txBody>
      </p:sp>
      <p:cxnSp>
        <p:nvCxnSpPr>
          <p:cNvPr id="24" name="Gerader Verbinder 23"/>
          <p:cNvCxnSpPr/>
          <p:nvPr/>
        </p:nvCxnSpPr>
        <p:spPr bwMode="auto">
          <a:xfrm>
            <a:off x="5874" y="3213100"/>
            <a:ext cx="1195332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Rechteck 22"/>
          <p:cNvSpPr/>
          <p:nvPr/>
        </p:nvSpPr>
        <p:spPr>
          <a:xfrm>
            <a:off x="4678488" y="7342312"/>
            <a:ext cx="7513512" cy="1377816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noAutofit/>
          </a:bodyPr>
          <a:lstStyle/>
          <a:p>
            <a:r>
              <a:rPr lang="de-DE" sz="1200" b="1" dirty="0">
                <a:latin typeface="+mj-lt"/>
              </a:rPr>
              <a:t>Daten:</a:t>
            </a:r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O:\04 Produkte\06 T-Systems\06 Befragung\Excel Zusammenfassung\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/>
              <a:t>bewertung_chancen_scm</a:t>
            </a:r>
            <a:endParaRPr lang="de-D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/>
              <a:t>Beteiligung_Plattform</a:t>
            </a:r>
            <a:r>
              <a:rPr lang="de-DE" sz="120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/>
              <a:t>pivot_beteiligung_plattform</a:t>
            </a:r>
            <a:endParaRPr lang="de-D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273079"/>
              </p:ext>
            </p:extLst>
          </p:nvPr>
        </p:nvGraphicFramePr>
        <p:xfrm>
          <a:off x="633024" y="3909557"/>
          <a:ext cx="9401336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0334">
                  <a:extLst>
                    <a:ext uri="{9D8B030D-6E8A-4147-A177-3AD203B41FA5}">
                      <a16:colId xmlns:a16="http://schemas.microsoft.com/office/drawing/2014/main" val="4274696712"/>
                    </a:ext>
                  </a:extLst>
                </a:gridCol>
                <a:gridCol w="2350334">
                  <a:extLst>
                    <a:ext uri="{9D8B030D-6E8A-4147-A177-3AD203B41FA5}">
                      <a16:colId xmlns:a16="http://schemas.microsoft.com/office/drawing/2014/main" val="3642056386"/>
                    </a:ext>
                  </a:extLst>
                </a:gridCol>
                <a:gridCol w="2350334">
                  <a:extLst>
                    <a:ext uri="{9D8B030D-6E8A-4147-A177-3AD203B41FA5}">
                      <a16:colId xmlns:a16="http://schemas.microsoft.com/office/drawing/2014/main" val="1587729138"/>
                    </a:ext>
                  </a:extLst>
                </a:gridCol>
                <a:gridCol w="2350334">
                  <a:extLst>
                    <a:ext uri="{9D8B030D-6E8A-4147-A177-3AD203B41FA5}">
                      <a16:colId xmlns:a16="http://schemas.microsoft.com/office/drawing/2014/main" val="3556448934"/>
                    </a:ext>
                  </a:extLst>
                </a:gridCol>
              </a:tblGrid>
              <a:tr h="43375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rgbClr val="342A94"/>
                          </a:solidFill>
                        </a:rPr>
                        <a:t>Industrie und Handel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rgbClr val="342A94"/>
                          </a:solidFill>
                        </a:rPr>
                        <a:t>LDL mit</a:t>
                      </a:r>
                      <a:r>
                        <a:rPr lang="de-DE" b="0" baseline="0" dirty="0">
                          <a:solidFill>
                            <a:srgbClr val="342A94"/>
                          </a:solidFill>
                        </a:rPr>
                        <a:t> FP</a:t>
                      </a:r>
                      <a:endParaRPr lang="de-DE" b="0" dirty="0">
                        <a:solidFill>
                          <a:srgbClr val="342A9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0" dirty="0">
                          <a:solidFill>
                            <a:srgbClr val="342A94"/>
                          </a:solidFill>
                        </a:rPr>
                        <a:t>LDL</a:t>
                      </a:r>
                      <a:r>
                        <a:rPr lang="de-DE" b="0" baseline="0" dirty="0">
                          <a:solidFill>
                            <a:srgbClr val="342A94"/>
                          </a:solidFill>
                        </a:rPr>
                        <a:t> ohne FP</a:t>
                      </a:r>
                      <a:endParaRPr lang="de-DE" b="0" dirty="0">
                        <a:solidFill>
                          <a:srgbClr val="342A94"/>
                        </a:solidFill>
                      </a:endParaRPr>
                    </a:p>
                    <a:p>
                      <a:pPr algn="ctr"/>
                      <a:endParaRPr lang="de-DE" b="0" dirty="0">
                        <a:solidFill>
                          <a:srgbClr val="342A9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1421759"/>
                  </a:ext>
                </a:extLst>
              </a:tr>
              <a:tr h="251303">
                <a:tc>
                  <a:txBody>
                    <a:bodyPr/>
                    <a:lstStyle/>
                    <a:p>
                      <a:r>
                        <a:rPr lang="de-DE" dirty="0"/>
                        <a:t>Ja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rgbClr val="342A94"/>
                          </a:solidFill>
                        </a:rPr>
                        <a:t>56%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rgbClr val="342A94"/>
                          </a:solidFill>
                        </a:rPr>
                        <a:t>66%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rgbClr val="342A94"/>
                          </a:solidFill>
                        </a:rPr>
                        <a:t>60%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1163231"/>
                  </a:ext>
                </a:extLst>
              </a:tr>
              <a:tr h="251303">
                <a:tc>
                  <a:txBody>
                    <a:bodyPr/>
                    <a:lstStyle/>
                    <a:p>
                      <a:r>
                        <a:rPr lang="de-DE" dirty="0"/>
                        <a:t>Nein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rgbClr val="342A94"/>
                          </a:solidFill>
                        </a:rPr>
                        <a:t>7%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rgbClr val="342A94"/>
                          </a:solidFill>
                        </a:rPr>
                        <a:t>7%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rgbClr val="342A94"/>
                          </a:solidFill>
                        </a:rPr>
                        <a:t>8%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0494137"/>
                  </a:ext>
                </a:extLst>
              </a:tr>
              <a:tr h="251303">
                <a:tc>
                  <a:txBody>
                    <a:bodyPr/>
                    <a:lstStyle/>
                    <a:p>
                      <a:r>
                        <a:rPr lang="de-DE" dirty="0"/>
                        <a:t>Weiß nicht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rgbClr val="342A94"/>
                          </a:solidFill>
                        </a:rPr>
                        <a:t>37%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rgbClr val="342A94"/>
                          </a:solidFill>
                        </a:rPr>
                        <a:t>27%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rgbClr val="342A94"/>
                          </a:solidFill>
                        </a:rPr>
                        <a:t>32%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2920593"/>
                  </a:ext>
                </a:extLst>
              </a:tr>
            </a:tbl>
          </a:graphicData>
        </a:graphic>
      </p:graphicFrame>
      <p:sp>
        <p:nvSpPr>
          <p:cNvPr id="17" name="Datumsplatzhalter 1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55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20711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Zwischenfazit</a:t>
            </a:r>
          </a:p>
        </p:txBody>
      </p:sp>
      <p:sp>
        <p:nvSpPr>
          <p:cNvPr id="5" name="Textplatzhalter 24"/>
          <p:cNvSpPr txBox="1">
            <a:spLocks/>
          </p:cNvSpPr>
          <p:nvPr/>
        </p:nvSpPr>
        <p:spPr bwMode="auto">
          <a:xfrm>
            <a:off x="609600" y="1773238"/>
            <a:ext cx="10972800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>
                <a:solidFill>
                  <a:srgbClr val="342A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 sz="1600">
                <a:solidFill>
                  <a:srgbClr val="342A94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2pPr>
            <a:lvl3pPr marL="11430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 sz="1500">
                <a:solidFill>
                  <a:srgbClr val="342A94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3pPr>
            <a:lvl4pPr marL="16002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de-DE" sz="1800" kern="0" dirty="0"/>
              <a:t>Unter den Befragten ist der Anteil der Unternehmen mit Datenbedarf um 10 Prozentpunkte höher als die Bereitschaft Daten zu teilen (85% vs. 75%)</a:t>
            </a:r>
          </a:p>
          <a:p>
            <a:r>
              <a:rPr lang="de-DE" sz="1800" kern="0" dirty="0"/>
              <a:t>Die Datenkategorie ,die  am häufigsten geteilt werden sind Transportdaten (rund 60% ), im Vergleich zu Zustandsdaten, die nur zu 17% geteilt werden </a:t>
            </a:r>
          </a:p>
          <a:p>
            <a:r>
              <a:rPr lang="de-DE" sz="1800" kern="0" dirty="0"/>
              <a:t>Ursache für den zum Teil geringen Datenaustausch ist weniger die fehlende Bereitschaft als die geringere Verfügbarkeit der Daten </a:t>
            </a:r>
          </a:p>
          <a:p>
            <a:r>
              <a:rPr lang="de-DE" sz="1800" kern="0" dirty="0"/>
              <a:t>Hohes Potential für ein übergreifenden Logistik-Daten- Plattform, denn mehr als die Hälfte würden sich an solchen Plattform beteiligen  </a:t>
            </a:r>
            <a:endParaRPr lang="de-DE" kern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56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68256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Vertrauen, Standardisierung und Datensicherheit gewinnen zunehmend an Bedeutung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775520" y="2952973"/>
            <a:ext cx="1560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Verdana" pitchFamily="34" charset="0"/>
              </a:rPr>
              <a:t>Vertrauen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746902" y="2950854"/>
            <a:ext cx="2843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Verdana" pitchFamily="34" charset="0"/>
              </a:rPr>
              <a:t>Datensicherheit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935200" y="1844824"/>
            <a:ext cx="2880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Verdana" pitchFamily="34" charset="0"/>
              </a:rPr>
              <a:t>Standardisierung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384032" y="321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800" dirty="0">
              <a:latin typeface="Verdana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8472264" y="2530210"/>
            <a:ext cx="1920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Verdana" pitchFamily="34" charset="0"/>
              </a:rPr>
              <a:t>Transparenz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408363" y="4927743"/>
            <a:ext cx="2058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Verdana" pitchFamily="34" charset="0"/>
              </a:rPr>
              <a:t>Kommunikation</a:t>
            </a:r>
          </a:p>
        </p:txBody>
      </p:sp>
      <p:sp>
        <p:nvSpPr>
          <p:cNvPr id="13" name="Rechteck 12"/>
          <p:cNvSpPr/>
          <p:nvPr/>
        </p:nvSpPr>
        <p:spPr>
          <a:xfrm>
            <a:off x="5399757" y="4178464"/>
            <a:ext cx="1775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>
                <a:latin typeface="Verdana" pitchFamily="34" charset="0"/>
              </a:rPr>
              <a:t>Kollaboration</a:t>
            </a:r>
            <a:r>
              <a:rPr lang="de-DE" dirty="0"/>
              <a:t> </a:t>
            </a:r>
          </a:p>
        </p:txBody>
      </p:sp>
      <p:sp>
        <p:nvSpPr>
          <p:cNvPr id="14" name="Rechteck 13"/>
          <p:cNvSpPr/>
          <p:nvPr/>
        </p:nvSpPr>
        <p:spPr>
          <a:xfrm>
            <a:off x="624418" y="1188643"/>
            <a:ext cx="11088206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Was sollte aus Ihrer Perspektive getan werden, um den Datenaustausch zwischen Partnern einer Lieferkette weiter zu verstärken? 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57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90517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489450" algn="l"/>
              </a:tabLst>
            </a:pPr>
            <a:r>
              <a:rPr lang="de-DE" dirty="0"/>
              <a:t>Datensicherheit ist sehr wichtig für eine Logistik-Daten-Plattform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7392144" y="2279042"/>
            <a:ext cx="1800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Verdana" pitchFamily="34" charset="0"/>
              </a:rPr>
              <a:t>Vertrauen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124325" y="3885449"/>
            <a:ext cx="1259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Verdana" pitchFamily="34" charset="0"/>
              </a:rPr>
              <a:t>Kosten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875721" y="2037767"/>
            <a:ext cx="4012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latin typeface="Verdana" pitchFamily="34" charset="0"/>
              </a:rPr>
              <a:t>Datensicherheit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384032" y="321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800" dirty="0">
              <a:latin typeface="Verdana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8232490" y="3533715"/>
            <a:ext cx="1920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Verdana" pitchFamily="34" charset="0"/>
              </a:rPr>
              <a:t>Transparenz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652071" y="3420005"/>
            <a:ext cx="202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Verdana" pitchFamily="34" charset="0"/>
              </a:rPr>
              <a:t>Neutralität</a:t>
            </a:r>
          </a:p>
        </p:txBody>
      </p:sp>
      <p:sp>
        <p:nvSpPr>
          <p:cNvPr id="13" name="Rechteck 12"/>
          <p:cNvSpPr/>
          <p:nvPr/>
        </p:nvSpPr>
        <p:spPr>
          <a:xfrm>
            <a:off x="7194584" y="5002874"/>
            <a:ext cx="12446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latin typeface="Verdana" pitchFamily="34" charset="0"/>
              </a:rPr>
              <a:t>Akzeptanz</a:t>
            </a:r>
            <a:endParaRPr lang="de-DE" sz="1600" dirty="0"/>
          </a:p>
        </p:txBody>
      </p:sp>
      <p:sp>
        <p:nvSpPr>
          <p:cNvPr id="14" name="Rechteck 13"/>
          <p:cNvSpPr/>
          <p:nvPr/>
        </p:nvSpPr>
        <p:spPr>
          <a:xfrm>
            <a:off x="4642542" y="5004791"/>
            <a:ext cx="1465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>
                <a:latin typeface="Verdana" pitchFamily="34" charset="0"/>
              </a:rPr>
              <a:t>Einfachheit</a:t>
            </a:r>
            <a:endParaRPr lang="de-DE" dirty="0"/>
          </a:p>
        </p:txBody>
      </p:sp>
      <p:sp>
        <p:nvSpPr>
          <p:cNvPr id="15" name="Rechteck 14"/>
          <p:cNvSpPr/>
          <p:nvPr/>
        </p:nvSpPr>
        <p:spPr>
          <a:xfrm>
            <a:off x="624418" y="1188643"/>
            <a:ext cx="4607486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+mj-lt"/>
                <a:ea typeface="Verdana" panose="020B0604030504040204" pitchFamily="34" charset="0"/>
                <a:cs typeface="Times" panose="02020603050405020304" pitchFamily="18" charset="0"/>
              </a:rPr>
              <a:t>Was wäre Ihnen bei einer Teilnahme wichtig?</a:t>
            </a:r>
          </a:p>
          <a:p>
            <a:endParaRPr lang="de-DE" sz="1400" b="1" dirty="0">
              <a:latin typeface="+mj-lt"/>
              <a:ea typeface="Verdana" panose="020B0604030504040204" pitchFamily="34" charset="0"/>
              <a:cs typeface="Times" panose="02020603050405020304" pitchFamily="18" charset="0"/>
            </a:endParaRP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58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2998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gray">
          <a:xfrm>
            <a:off x="1992314" y="1785938"/>
            <a:ext cx="8207375" cy="52070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latin typeface="+mj-lt"/>
                <a:cs typeface="Calibri" panose="020F0502020204030204" pitchFamily="34" charset="0"/>
              </a:rPr>
              <a:t>1   Ausgangssituation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992314" y="3729038"/>
            <a:ext cx="8207375" cy="52070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  <a:defRPr/>
            </a:pPr>
            <a:r>
              <a:rPr lang="de-DE" sz="1800" b="1" dirty="0">
                <a:latin typeface="+mj-lt"/>
                <a:cs typeface="Calibri" panose="020F0502020204030204" pitchFamily="34" charset="0"/>
              </a:rPr>
              <a:t>4   Ausgewählte Projekte/Initiativen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992314" y="3081338"/>
            <a:ext cx="8207375" cy="520700"/>
          </a:xfrm>
          <a:prstGeom prst="rect">
            <a:avLst/>
          </a:prstGeom>
          <a:solidFill>
            <a:srgbClr val="342A94"/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</a:rPr>
              <a:t>3   Fazit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992314" y="2433638"/>
            <a:ext cx="8207375" cy="52070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latin typeface="+mj-lt"/>
                <a:cs typeface="Calibri" panose="020F0502020204030204" pitchFamily="34" charset="0"/>
              </a:rPr>
              <a:t>2   BVL-Mitgliederbefragung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59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3438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Es gibt unterschiedliche Ansätze das Problem des Fahrermangels zu lösen/ zu mildern</a:t>
            </a:r>
          </a:p>
        </p:txBody>
      </p:sp>
      <p:cxnSp>
        <p:nvCxnSpPr>
          <p:cNvPr id="6" name="Gerader Verbinder 5"/>
          <p:cNvCxnSpPr/>
          <p:nvPr/>
        </p:nvCxnSpPr>
        <p:spPr bwMode="auto">
          <a:xfrm>
            <a:off x="1565165" y="5525363"/>
            <a:ext cx="547290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feld 6"/>
          <p:cNvSpPr txBox="1"/>
          <p:nvPr/>
        </p:nvSpPr>
        <p:spPr>
          <a:xfrm>
            <a:off x="2567608" y="5535520"/>
            <a:ext cx="327814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400" b="1" dirty="0">
                <a:latin typeface="Verdana" pitchFamily="34" charset="0"/>
              </a:rPr>
              <a:t>Erhöhung der Fahrerkapazitäten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439816" y="5085184"/>
            <a:ext cx="237626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400" dirty="0">
                <a:latin typeface="Verdana" pitchFamily="34" charset="0"/>
              </a:rPr>
              <a:t>Effizienz erhöhen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344050" y="5081448"/>
            <a:ext cx="237626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400" dirty="0">
                <a:latin typeface="Verdana" pitchFamily="34" charset="0"/>
              </a:rPr>
              <a:t>Neueinstellung</a:t>
            </a:r>
          </a:p>
        </p:txBody>
      </p:sp>
      <p:cxnSp>
        <p:nvCxnSpPr>
          <p:cNvPr id="11" name="Gerader Verbinder 10"/>
          <p:cNvCxnSpPr/>
          <p:nvPr/>
        </p:nvCxnSpPr>
        <p:spPr bwMode="auto">
          <a:xfrm flipV="1">
            <a:off x="983432" y="2140669"/>
            <a:ext cx="0" cy="273645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feld 12"/>
          <p:cNvSpPr txBox="1"/>
          <p:nvPr/>
        </p:nvSpPr>
        <p:spPr>
          <a:xfrm rot="5400000">
            <a:off x="682770" y="3268547"/>
            <a:ext cx="38472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400" b="1" dirty="0">
                <a:latin typeface="Verdana" pitchFamily="34" charset="0"/>
              </a:rPr>
              <a:t>Zeit</a:t>
            </a:r>
          </a:p>
        </p:txBody>
      </p:sp>
      <p:sp>
        <p:nvSpPr>
          <p:cNvPr id="14" name="Textfeld 13"/>
          <p:cNvSpPr txBox="1"/>
          <p:nvPr/>
        </p:nvSpPr>
        <p:spPr>
          <a:xfrm rot="5400000">
            <a:off x="714901" y="2477983"/>
            <a:ext cx="89768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400" dirty="0">
                <a:latin typeface="Verdana" pitchFamily="34" charset="0"/>
              </a:rPr>
              <a:t>langfristig</a:t>
            </a:r>
          </a:p>
        </p:txBody>
      </p:sp>
      <p:sp>
        <p:nvSpPr>
          <p:cNvPr id="16" name="Textfeld 15"/>
          <p:cNvSpPr txBox="1"/>
          <p:nvPr/>
        </p:nvSpPr>
        <p:spPr>
          <a:xfrm rot="5400000">
            <a:off x="710895" y="4325114"/>
            <a:ext cx="90569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400" dirty="0">
                <a:latin typeface="Verdana" pitchFamily="34" charset="0"/>
              </a:rPr>
              <a:t>kurzfristig</a:t>
            </a:r>
          </a:p>
        </p:txBody>
      </p:sp>
      <p:graphicFrame>
        <p:nvGraphicFramePr>
          <p:cNvPr id="9" name="Tabelle 8"/>
          <p:cNvGraphicFramePr>
            <a:graphicFrameLocks noGrp="1"/>
          </p:cNvGraphicFramePr>
          <p:nvPr/>
        </p:nvGraphicFramePr>
        <p:xfrm>
          <a:off x="1344050" y="2132856"/>
          <a:ext cx="5616344" cy="272739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808172">
                  <a:extLst>
                    <a:ext uri="{9D8B030D-6E8A-4147-A177-3AD203B41FA5}">
                      <a16:colId xmlns:a16="http://schemas.microsoft.com/office/drawing/2014/main" val="71856816"/>
                    </a:ext>
                  </a:extLst>
                </a:gridCol>
                <a:gridCol w="2808172">
                  <a:extLst>
                    <a:ext uri="{9D8B030D-6E8A-4147-A177-3AD203B41FA5}">
                      <a16:colId xmlns:a16="http://schemas.microsoft.com/office/drawing/2014/main" val="485174486"/>
                    </a:ext>
                  </a:extLst>
                </a:gridCol>
              </a:tblGrid>
              <a:tr h="13636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/>
                        <a:t>Nachwuchsförderung und Veränderung des Berufsbildes</a:t>
                      </a:r>
                      <a:endParaRPr lang="de-DE" sz="1200" dirty="0"/>
                    </a:p>
                    <a:p>
                      <a:pPr algn="ctr"/>
                      <a:endParaRPr lang="de-DE" sz="12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Robotik</a:t>
                      </a:r>
                      <a:r>
                        <a:rPr lang="de-DE" sz="1200" baseline="0" dirty="0"/>
                        <a:t> und </a:t>
                      </a:r>
                      <a:br>
                        <a:rPr lang="de-DE" sz="1200" baseline="0" dirty="0"/>
                      </a:br>
                      <a:r>
                        <a:rPr lang="de-DE" sz="1200" baseline="0" dirty="0"/>
                        <a:t>(teil-)a</a:t>
                      </a:r>
                      <a:r>
                        <a:rPr lang="de-DE" sz="1200" dirty="0"/>
                        <a:t>utonomes</a:t>
                      </a:r>
                      <a:r>
                        <a:rPr lang="de-DE" sz="1200" baseline="0" dirty="0"/>
                        <a:t> Fahren</a:t>
                      </a:r>
                      <a:endParaRPr lang="de-DE" sz="12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924674"/>
                  </a:ext>
                </a:extLst>
              </a:tr>
              <a:tr h="13636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/>
                        <a:t>Gehalt und Arbeitsbedingungen</a:t>
                      </a:r>
                      <a:endParaRPr kumimoji="0" lang="de-DE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42A94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DE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42A9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Prozesseffizienz</a:t>
                      </a:r>
                      <a:br>
                        <a:rPr kumimoji="0" lang="de-DE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42A9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de-DE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42A9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mit digitalen Instrumenten erhöhen</a:t>
                      </a:r>
                      <a:r>
                        <a:rPr lang="de-DE" sz="1200" b="1" dirty="0"/>
                        <a:t> 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100511"/>
                  </a:ext>
                </a:extLst>
              </a:tr>
            </a:tbl>
          </a:graphicData>
        </a:graphic>
      </p:graphicFrame>
      <p:pic>
        <p:nvPicPr>
          <p:cNvPr id="18" name="Grafik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16" y="3382215"/>
            <a:ext cx="814296" cy="814296"/>
          </a:xfrm>
          <a:prstGeom prst="rect">
            <a:avLst/>
          </a:prstGeom>
        </p:spPr>
      </p:pic>
      <p:sp>
        <p:nvSpPr>
          <p:cNvPr id="19" name="Gleichschenkliges Dreieck 18"/>
          <p:cNvSpPr/>
          <p:nvPr/>
        </p:nvSpPr>
        <p:spPr bwMode="auto">
          <a:xfrm rot="5400000">
            <a:off x="5915595" y="3392611"/>
            <a:ext cx="2700846" cy="252251"/>
          </a:xfrm>
          <a:prstGeom prst="triangl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" name="Ellipse 19"/>
          <p:cNvSpPr/>
          <p:nvPr/>
        </p:nvSpPr>
        <p:spPr bwMode="auto">
          <a:xfrm>
            <a:off x="7536160" y="2924944"/>
            <a:ext cx="2340036" cy="111453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Im Fokus der Studie</a:t>
            </a:r>
            <a:r>
              <a:rPr kumimoji="0" lang="de-DE" sz="1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 stehen Ansätze die Arbeitszeit der Lkw-Fahrer effizienter zu nutzen.</a:t>
            </a:r>
            <a:endParaRPr kumimoji="0" 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50936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Fazit </a:t>
            </a:r>
          </a:p>
        </p:txBody>
      </p:sp>
      <p:sp>
        <p:nvSpPr>
          <p:cNvPr id="7" name="Textplatzhalter 24"/>
          <p:cNvSpPr txBox="1">
            <a:spLocks/>
          </p:cNvSpPr>
          <p:nvPr/>
        </p:nvSpPr>
        <p:spPr bwMode="auto">
          <a:xfrm>
            <a:off x="609600" y="1773238"/>
            <a:ext cx="10972800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>
                <a:solidFill>
                  <a:srgbClr val="342A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 sz="1600">
                <a:solidFill>
                  <a:srgbClr val="342A94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2pPr>
            <a:lvl3pPr marL="11430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 sz="1500">
                <a:solidFill>
                  <a:srgbClr val="342A94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3pPr>
            <a:lvl4pPr marL="16002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de-DE" sz="1700" kern="0" dirty="0"/>
              <a:t>Mangel an Personal hat großen Einfluss auf operativen Geschäftsbetrieb (Störung, erhöhte Frachtraten, Transportablehnung)</a:t>
            </a:r>
          </a:p>
          <a:p>
            <a:r>
              <a:rPr lang="de-DE" sz="1700" kern="0" dirty="0"/>
              <a:t>Das größte Potenzial für einen effizienteren Fahrereinsatz sehen die Beteiligten im Bereich Schnittstelle und Rampe</a:t>
            </a:r>
          </a:p>
          <a:p>
            <a:r>
              <a:rPr lang="de-DE" sz="1700" kern="0" dirty="0"/>
              <a:t>Wertschätzung und sozialer Austausch sind sehr wichtige Faktoren aber viele Maßnahmen im Bereich New Work sind nur wenig umgesetzt</a:t>
            </a:r>
          </a:p>
          <a:p>
            <a:r>
              <a:rPr lang="de-DE" sz="1700" kern="0" dirty="0"/>
              <a:t>Fehlende Bereitschaft und technische Möglichkeiten zum Datenaustausch sind wesentliche Hindernisse bei der Umsetzung von digitalen Instrumenten</a:t>
            </a:r>
          </a:p>
          <a:p>
            <a:r>
              <a:rPr lang="de-DE" sz="1700" kern="0" dirty="0"/>
              <a:t>Im Bereich der Transportdaten gibt es zwischen den Partnern der Transportkette bereits einen hohen Datenaustausch</a:t>
            </a:r>
          </a:p>
          <a:p>
            <a:r>
              <a:rPr lang="de-DE" sz="1700" kern="0" dirty="0"/>
              <a:t>Geringer Datenaustausch bisher in den Bereichen Bedarfsprognosen, Materialflussstörungen und Zustandsinformationen</a:t>
            </a:r>
          </a:p>
          <a:p>
            <a:r>
              <a:rPr lang="de-DE" sz="1700" kern="0" dirty="0"/>
              <a:t>Das Thema einer einheitlichen Datenplattform bewegt die meisten Logistiker: Vertrauen und Datenschutz sind wichtige Voraussetzungen</a:t>
            </a:r>
          </a:p>
          <a:p>
            <a:r>
              <a:rPr lang="de-DE" sz="1700" kern="0" dirty="0"/>
              <a:t>Mehr als die Hälfte der Logistiker sind bereit, sich an einer Plattform zu beteiligen</a:t>
            </a:r>
          </a:p>
          <a:p>
            <a:endParaRPr lang="de-DE" sz="1700" kern="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60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40020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gray">
          <a:xfrm>
            <a:off x="1992314" y="1785938"/>
            <a:ext cx="8207375" cy="52070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latin typeface="+mj-lt"/>
                <a:cs typeface="Calibri" panose="020F0502020204030204" pitchFamily="34" charset="0"/>
              </a:rPr>
              <a:t>1   Ausgangssituation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992314" y="3729038"/>
            <a:ext cx="8207375" cy="520700"/>
          </a:xfrm>
          <a:prstGeom prst="rect">
            <a:avLst/>
          </a:prstGeom>
          <a:solidFill>
            <a:srgbClr val="342A94"/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</a:rPr>
              <a:t>4   Ausgewählte Projekte/Initiativen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992314" y="3081338"/>
            <a:ext cx="8207375" cy="52070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  <a:defRPr/>
            </a:pPr>
            <a:r>
              <a:rPr lang="de-DE" sz="1800" b="1" dirty="0">
                <a:latin typeface="+mj-lt"/>
                <a:cs typeface="Calibri" panose="020F0502020204030204" pitchFamily="34" charset="0"/>
              </a:rPr>
              <a:t>3   Fazit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992314" y="2433638"/>
            <a:ext cx="8207375" cy="52070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latin typeface="+mj-lt"/>
                <a:cs typeface="Calibri" panose="020F0502020204030204" pitchFamily="34" charset="0"/>
              </a:rPr>
              <a:t>2   BVL-Mitgliederbefragung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61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91506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Projekt </a:t>
            </a:r>
            <a:r>
              <a:rPr lang="de-DE" dirty="0" err="1">
                <a:solidFill>
                  <a:schemeClr val="accent2"/>
                </a:solidFill>
              </a:rPr>
              <a:t>aeolix</a:t>
            </a:r>
            <a:r>
              <a:rPr lang="de-DE" dirty="0"/>
              <a:t> hat zum Ziel, die Nutzung von digitalen Frachtpapieren europaweit zu fördern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pic>
        <p:nvPicPr>
          <p:cNvPr id="10" name="Picture 2" descr="https://i0.wp.com/aeolix.eu/wp-content/uploads/sites/11/2018/04/DSC_0556-2.jpg?fit=6000%2C4000&amp;ssl=1"/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2" r="8622"/>
          <a:stretch>
            <a:fillRect/>
          </a:stretch>
        </p:blipFill>
        <p:spPr bwMode="auto">
          <a:xfrm>
            <a:off x="623888" y="1743638"/>
            <a:ext cx="5362646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642084"/>
              </p:ext>
            </p:extLst>
          </p:nvPr>
        </p:nvGraphicFramePr>
        <p:xfrm>
          <a:off x="5231904" y="1773237"/>
          <a:ext cx="6336209" cy="41767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1604058154"/>
                    </a:ext>
                  </a:extLst>
                </a:gridCol>
                <a:gridCol w="4824041">
                  <a:extLst>
                    <a:ext uri="{9D8B030D-6E8A-4147-A177-3AD203B41FA5}">
                      <a16:colId xmlns:a16="http://schemas.microsoft.com/office/drawing/2014/main" val="2194578315"/>
                    </a:ext>
                  </a:extLst>
                </a:gridCol>
              </a:tblGrid>
              <a:tr h="494615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Name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 err="1"/>
                        <a:t>aeolix</a:t>
                      </a:r>
                      <a:r>
                        <a:rPr lang="de-DE" sz="1400" b="1" dirty="0"/>
                        <a:t> -  Living Lab 12: e-CMR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761366"/>
                  </a:ext>
                </a:extLst>
              </a:tr>
              <a:tr h="878577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Beteiligte Unternehmen/Organisationen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F073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de-DE" sz="1400" dirty="0"/>
                        <a:t>IRU, BGL, </a:t>
                      </a:r>
                      <a:r>
                        <a:rPr lang="de-DE" sz="1400" dirty="0" err="1"/>
                        <a:t>Cesmad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Bohemia</a:t>
                      </a:r>
                      <a:r>
                        <a:rPr lang="de-DE" sz="1400" dirty="0"/>
                        <a:t>, OFAE, Serbische Industrie- und Handelskammern, UNTRR, Griechische Ministerium für Transport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831988"/>
                  </a:ext>
                </a:extLst>
              </a:tr>
              <a:tr h="2303743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Beschreibung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F073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de-DE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42A94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Das Projekt zeigt Potentiale der Digitalisierung in Transport und grenzübergreifende Supply Chain- </a:t>
                      </a:r>
                      <a:r>
                        <a:rPr kumimoji="0" lang="de-DE" sz="14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342A94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Operations</a:t>
                      </a:r>
                      <a:r>
                        <a:rPr kumimoji="0" lang="de-DE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42A94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in Europa durch Nutzung von digitalen Frachtpapieren</a:t>
                      </a:r>
                    </a:p>
                    <a:p>
                      <a:pPr marL="182563" marR="0" lvl="0" indent="-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F073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de-DE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42A94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Vorteile: Reduzierung von operativen und administrativen Kosten und Vermeidung von Fehlern/Doppeleingabe, Einhaltung von Rechtsvorschriften, transparenter Informationsaustausch, kurze Wartezeiten und Fahrerzufriedenheit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820446"/>
                  </a:ext>
                </a:extLst>
              </a:tr>
              <a:tr h="499778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Website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hlinkClick r:id="rId3"/>
                        </a:rPr>
                        <a:t>http://aeolix.eu/living-lab-12-e-cmr</a:t>
                      </a:r>
                      <a:r>
                        <a:rPr lang="de-DE" sz="1400" dirty="0"/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380588"/>
                  </a:ext>
                </a:extLst>
              </a:tr>
            </a:tbl>
          </a:graphicData>
        </a:graphic>
      </p:graphicFrame>
      <p:sp>
        <p:nvSpPr>
          <p:cNvPr id="11" name="Textfeld 10"/>
          <p:cNvSpPr txBox="1"/>
          <p:nvPr/>
        </p:nvSpPr>
        <p:spPr>
          <a:xfrm>
            <a:off x="9191354" y="1290051"/>
            <a:ext cx="237675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chemeClr val="bg1"/>
                </a:solidFill>
                <a:latin typeface="Verdana" pitchFamily="34" charset="0"/>
              </a:rPr>
              <a:t>Schnittstelle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23392" y="6299448"/>
            <a:ext cx="297677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000" dirty="0">
                <a:latin typeface="Verdana" pitchFamily="34" charset="0"/>
              </a:rPr>
              <a:t>Quelle: </a:t>
            </a:r>
            <a:r>
              <a:rPr lang="de-DE" sz="1000" dirty="0">
                <a:latin typeface="Verdana" pitchFamily="34" charset="0"/>
                <a:hlinkClick r:id="rId3"/>
              </a:rPr>
              <a:t>http://aeolix.eu/living-lab-12-e-cmr</a:t>
            </a:r>
            <a:r>
              <a:rPr lang="de-DE" sz="1000" dirty="0">
                <a:latin typeface="Verdana" pitchFamily="34" charset="0"/>
              </a:rPr>
              <a:t>   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23888" y="1336218"/>
            <a:ext cx="331187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 dirty="0">
                <a:solidFill>
                  <a:schemeClr val="accent2"/>
                </a:solidFill>
                <a:latin typeface="Verdana" pitchFamily="34" charset="0"/>
              </a:rPr>
              <a:t>DIGITALE PAPIERE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D6D32C21-1C59-473C-9180-25DCA3799853}" type="slidenum">
              <a:rPr lang="de-DE" smtClean="0"/>
              <a:pPr>
                <a:defRPr/>
              </a:pPr>
              <a:t>62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63574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6" t="19600" r="59986" b="30073"/>
          <a:stretch/>
        </p:blipFill>
        <p:spPr bwMode="auto">
          <a:xfrm>
            <a:off x="247371" y="1629950"/>
            <a:ext cx="5431809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kern="1200" dirty="0" err="1">
                <a:solidFill>
                  <a:schemeClr val="accent2"/>
                </a:solidFill>
                <a:ea typeface="+mn-ea"/>
                <a:cs typeface="Arial" charset="0"/>
              </a:rPr>
              <a:t>Mercareon</a:t>
            </a:r>
            <a:r>
              <a:rPr lang="de-DE" kern="1200" dirty="0">
                <a:solidFill>
                  <a:schemeClr val="accent2"/>
                </a:solidFill>
                <a:ea typeface="+mn-ea"/>
                <a:cs typeface="Arial" charset="0"/>
              </a:rPr>
              <a:t> </a:t>
            </a:r>
            <a:r>
              <a:rPr lang="de-DE" dirty="0"/>
              <a:t>optimiert die Anlieferung im Handel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733196"/>
              </p:ext>
            </p:extLst>
          </p:nvPr>
        </p:nvGraphicFramePr>
        <p:xfrm>
          <a:off x="5231904" y="1773237"/>
          <a:ext cx="6336209" cy="44084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1604058154"/>
                    </a:ext>
                  </a:extLst>
                </a:gridCol>
                <a:gridCol w="4824041">
                  <a:extLst>
                    <a:ext uri="{9D8B030D-6E8A-4147-A177-3AD203B41FA5}">
                      <a16:colId xmlns:a16="http://schemas.microsoft.com/office/drawing/2014/main" val="2194578315"/>
                    </a:ext>
                  </a:extLst>
                </a:gridCol>
              </a:tblGrid>
              <a:tr h="494615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Name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 err="1"/>
                        <a:t>Mercareon</a:t>
                      </a:r>
                      <a:endParaRPr lang="de-DE" sz="1400" b="1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761366"/>
                  </a:ext>
                </a:extLst>
              </a:tr>
              <a:tr h="878577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Beteiligte Unternehmen/Organisationen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F073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de-DE" sz="1400" dirty="0"/>
                        <a:t>TRANSPOREON GmbH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831988"/>
                  </a:ext>
                </a:extLst>
              </a:tr>
              <a:tr h="2303743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Beschreibung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F073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de-DE" sz="14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342A94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Mercareon</a:t>
                      </a:r>
                      <a:r>
                        <a:rPr kumimoji="0" lang="de-DE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42A94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bietet ein Zeitfenster-Management zur Optimierung von Anlieferungen der Handels-unternehmen speziell gerichtet an Zentrallager, Distributionszentren und Cash &amp; Carry-Depots.</a:t>
                      </a:r>
                    </a:p>
                    <a:p>
                      <a:pPr marL="182563" marR="0" lvl="0" indent="-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F073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de-DE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42A94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Vorteile: Effizienz, bessere Transparenz und Planung; Flexibilität; Steuerung der Entladerampen-Kapazität; Buchung von Liefertermine in der Plattform; Standzeitverringerung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820446"/>
                  </a:ext>
                </a:extLst>
              </a:tr>
              <a:tr h="499778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Website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hlinkClick r:id="rId3"/>
                        </a:rPr>
                        <a:t>https://www.transporeon.com/de/ueber-uns/mercareon/</a:t>
                      </a:r>
                      <a:endParaRPr lang="de-DE" sz="1400" kern="0" dirty="0"/>
                    </a:p>
                    <a:p>
                      <a:endParaRPr lang="de-DE" sz="1400" kern="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380588"/>
                  </a:ext>
                </a:extLst>
              </a:tr>
            </a:tbl>
          </a:graphicData>
        </a:graphic>
      </p:graphicFrame>
      <p:sp>
        <p:nvSpPr>
          <p:cNvPr id="11" name="Textfeld 10"/>
          <p:cNvSpPr txBox="1"/>
          <p:nvPr/>
        </p:nvSpPr>
        <p:spPr>
          <a:xfrm>
            <a:off x="9191354" y="1290051"/>
            <a:ext cx="237675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chemeClr val="bg1"/>
                </a:solidFill>
                <a:latin typeface="Verdana" pitchFamily="34" charset="0"/>
              </a:rPr>
              <a:t>Schnittstelle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23392" y="6299448"/>
            <a:ext cx="475252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dirty="0">
                <a:latin typeface="Verdana" pitchFamily="34" charset="0"/>
              </a:rPr>
              <a:t>Quelle: </a:t>
            </a:r>
            <a:r>
              <a:rPr lang="de-DE" sz="1000" dirty="0">
                <a:latin typeface="Verdana" pitchFamily="34" charset="0"/>
                <a:hlinkClick r:id="rId3"/>
              </a:rPr>
              <a:t>https://www.transporeon.com/de/ueber-uns/mercareon/</a:t>
            </a:r>
            <a:endParaRPr lang="de-DE" sz="1000" dirty="0">
              <a:latin typeface="Verdana" pitchFamily="34" charset="0"/>
            </a:endParaRPr>
          </a:p>
          <a:p>
            <a:endParaRPr lang="de-DE" sz="1000" dirty="0">
              <a:latin typeface="Verdana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23888" y="1336218"/>
            <a:ext cx="37439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 dirty="0">
                <a:solidFill>
                  <a:schemeClr val="accent2"/>
                </a:solidFill>
                <a:latin typeface="Verdana" pitchFamily="34" charset="0"/>
              </a:rPr>
              <a:t>ZEITFENSTER-MANAGEMENT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D6D32C21-1C59-473C-9180-25DCA3799853}" type="slidenum">
              <a:rPr lang="de-DE" smtClean="0"/>
              <a:pPr>
                <a:defRPr/>
              </a:pPr>
              <a:t>63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20482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logistic.rio.cloud/content/dam/rio-cloud-relaunch-2019/images-und-icons/presse/rio-digitalisiert-volkswagen-konzernlogistik/image-rio-vwkl-kooperation-700x4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3"/>
          <a:stretch/>
        </p:blipFill>
        <p:spPr bwMode="auto">
          <a:xfrm>
            <a:off x="623888" y="1773238"/>
            <a:ext cx="6465271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kern="1200" dirty="0">
                <a:solidFill>
                  <a:schemeClr val="accent2"/>
                </a:solidFill>
                <a:ea typeface="+mn-ea"/>
                <a:cs typeface="Arial" charset="0"/>
              </a:rPr>
              <a:t>RIO</a:t>
            </a:r>
            <a:r>
              <a:rPr lang="de-DE" dirty="0"/>
              <a:t> digitalisiert Transportprozessen, um ökologische und ökonomische Nutzen zu erzielen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graphicFrame>
        <p:nvGraphicFramePr>
          <p:cNvPr id="9" name="Tabelle 8"/>
          <p:cNvGraphicFramePr>
            <a:graphicFrameLocks noGrp="1"/>
          </p:cNvGraphicFramePr>
          <p:nvPr/>
        </p:nvGraphicFramePr>
        <p:xfrm>
          <a:off x="5231904" y="1773237"/>
          <a:ext cx="6336209" cy="41950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1604058154"/>
                    </a:ext>
                  </a:extLst>
                </a:gridCol>
                <a:gridCol w="4824041">
                  <a:extLst>
                    <a:ext uri="{9D8B030D-6E8A-4147-A177-3AD203B41FA5}">
                      <a16:colId xmlns:a16="http://schemas.microsoft.com/office/drawing/2014/main" val="2194578315"/>
                    </a:ext>
                  </a:extLst>
                </a:gridCol>
              </a:tblGrid>
              <a:tr h="494615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Name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/>
                        <a:t>RIO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761366"/>
                  </a:ext>
                </a:extLst>
              </a:tr>
              <a:tr h="878577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Beteiligte Unternehmen/Organisationen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F073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de-DE" sz="1400" dirty="0"/>
                        <a:t>MAN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831988"/>
                  </a:ext>
                </a:extLst>
              </a:tr>
              <a:tr h="2303743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Beschreibung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F073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de-DE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42A94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RIO ist eine Cloud-basierte digitale Plattform für den Transport- und Logistikmarkt. Es werden Lösungen für Fahrzeugortung, Fahrerstilanalyse, Wartungsmanagement, Einhaltung von Lenk- und Ruhezeiten von Fahrern, Tourenmanagement angeboten, unabhängig von Fahrzeugmarke</a:t>
                      </a:r>
                    </a:p>
                    <a:p>
                      <a:pPr marL="182563" marR="0" lvl="0" indent="-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F073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de-DE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42A94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Vorteile: ökologische und ökonomische Nutzen (wie Leerfahrten und Standzeiten reduzieren sowie Beitrag für Klimaschutzziele)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820446"/>
                  </a:ext>
                </a:extLst>
              </a:tr>
              <a:tr h="499778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Website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kern="0" dirty="0">
                          <a:hlinkClick r:id="rId3"/>
                        </a:rPr>
                        <a:t>https://logistic.rio.cloud/de/de/</a:t>
                      </a:r>
                      <a:endParaRPr lang="de-DE" sz="1400" kern="0" dirty="0"/>
                    </a:p>
                    <a:p>
                      <a:endParaRPr lang="de-DE" sz="1400" kern="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380588"/>
                  </a:ext>
                </a:extLst>
              </a:tr>
            </a:tbl>
          </a:graphicData>
        </a:graphic>
      </p:graphicFrame>
      <p:sp>
        <p:nvSpPr>
          <p:cNvPr id="11" name="Textfeld 10"/>
          <p:cNvSpPr txBox="1"/>
          <p:nvPr/>
        </p:nvSpPr>
        <p:spPr>
          <a:xfrm>
            <a:off x="9191354" y="1290051"/>
            <a:ext cx="237675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chemeClr val="bg1"/>
                </a:solidFill>
                <a:latin typeface="Verdana" pitchFamily="34" charset="0"/>
              </a:rPr>
              <a:t>Verkehrswirtschaft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23392" y="6299448"/>
            <a:ext cx="255679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000" dirty="0">
                <a:latin typeface="Verdana" pitchFamily="34" charset="0"/>
              </a:rPr>
              <a:t>Quelle: </a:t>
            </a:r>
            <a:r>
              <a:rPr lang="de-DE" sz="1000" dirty="0">
                <a:latin typeface="Verdana" pitchFamily="34" charset="0"/>
                <a:hlinkClick r:id="rId3"/>
              </a:rPr>
              <a:t>https://logistic.rio.cloud/de/de/</a:t>
            </a:r>
            <a:endParaRPr lang="de-DE" sz="1000" dirty="0">
              <a:latin typeface="Verdana" pitchFamily="34" charset="0"/>
            </a:endParaRPr>
          </a:p>
          <a:p>
            <a:endParaRPr lang="de-DE" sz="1000" dirty="0">
              <a:latin typeface="Verdana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23888" y="1336218"/>
            <a:ext cx="37439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 dirty="0">
                <a:solidFill>
                  <a:schemeClr val="accent2"/>
                </a:solidFill>
                <a:latin typeface="Verdana" pitchFamily="34" charset="0"/>
              </a:rPr>
              <a:t>CLOUD-TELEMATIK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D6D32C21-1C59-473C-9180-25DCA3799853}" type="slidenum">
              <a:rPr lang="de-DE" smtClean="0"/>
              <a:pPr>
                <a:defRPr/>
              </a:pPr>
              <a:t>64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88503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1" t="16138" r="6245" b="8497"/>
          <a:stretch/>
        </p:blipFill>
        <p:spPr bwMode="auto">
          <a:xfrm>
            <a:off x="623888" y="1773825"/>
            <a:ext cx="5580375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Ziel von </a:t>
            </a:r>
            <a:r>
              <a:rPr lang="de-DE" kern="1200" dirty="0">
                <a:solidFill>
                  <a:schemeClr val="accent2"/>
                </a:solidFill>
                <a:ea typeface="+mn-ea"/>
                <a:cs typeface="Arial" charset="0"/>
              </a:rPr>
              <a:t>SYNCHROLOG</a:t>
            </a:r>
            <a:r>
              <a:rPr lang="de-DE" dirty="0"/>
              <a:t> ist, alle Partner in Echtzeit mit den Informationen zu versorgen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graphicFrame>
        <p:nvGraphicFramePr>
          <p:cNvPr id="9" name="Tabelle 8"/>
          <p:cNvGraphicFramePr>
            <a:graphicFrameLocks noGrp="1"/>
          </p:cNvGraphicFramePr>
          <p:nvPr/>
        </p:nvGraphicFramePr>
        <p:xfrm>
          <a:off x="5231904" y="1773237"/>
          <a:ext cx="6336209" cy="44563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1604058154"/>
                    </a:ext>
                  </a:extLst>
                </a:gridCol>
                <a:gridCol w="4824041">
                  <a:extLst>
                    <a:ext uri="{9D8B030D-6E8A-4147-A177-3AD203B41FA5}">
                      <a16:colId xmlns:a16="http://schemas.microsoft.com/office/drawing/2014/main" val="2194578315"/>
                    </a:ext>
                  </a:extLst>
                </a:gridCol>
              </a:tblGrid>
              <a:tr h="494615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Name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/>
                        <a:t>SYNCHROLOG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761366"/>
                  </a:ext>
                </a:extLst>
              </a:tr>
              <a:tr h="878577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Beteiligte Unternehmen/Organisationen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F073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de-DE" sz="1400" dirty="0"/>
                        <a:t>BMBF-Förderung, Institut für Seeverkehrswirtschaft und Logistik (ISL), </a:t>
                      </a:r>
                      <a:r>
                        <a:rPr lang="de-DE" sz="1400" dirty="0" err="1"/>
                        <a:t>aio</a:t>
                      </a:r>
                      <a:r>
                        <a:rPr lang="de-DE" sz="1400" dirty="0"/>
                        <a:t> IT </a:t>
                      </a:r>
                      <a:r>
                        <a:rPr lang="de-DE" sz="1400" dirty="0" err="1"/>
                        <a:t>for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Logistics</a:t>
                      </a:r>
                      <a:r>
                        <a:rPr lang="de-DE" sz="1400" dirty="0"/>
                        <a:t> GmbH, </a:t>
                      </a:r>
                      <a:r>
                        <a:rPr lang="de-DE" sz="1400" dirty="0" err="1"/>
                        <a:t>dbh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Logistics</a:t>
                      </a:r>
                      <a:r>
                        <a:rPr lang="de-DE" sz="1400" dirty="0"/>
                        <a:t> IT AG, Eurogate Container Terminal Bremerhaven GmbH, T-Systems International GmbH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831988"/>
                  </a:ext>
                </a:extLst>
              </a:tr>
              <a:tr h="2303743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Beschreibung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F073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de-DE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42A94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Technikgestütztes Dienstleistungssystem zur Synchronisierung von Umschlags- und Transportprozesse im Intermodalen Logistikketten, die die innerbetrieblich und unternehmensübergreifenden Prozesse miteinander verknüpfen</a:t>
                      </a:r>
                    </a:p>
                    <a:p>
                      <a:pPr marL="182563" marR="0" lvl="0" indent="-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F073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de-DE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42A94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Vorteile: Verbesserung von kooperativen Wertschöpfungsprozess zwischen Anwender und Anbieter, individualisierte Dienstleistungen, erhöhte Sicherheit, leichtere Kommunikation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820446"/>
                  </a:ext>
                </a:extLst>
              </a:tr>
              <a:tr h="499778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Website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hlinkClick r:id="rId3"/>
                        </a:rPr>
                        <a:t>https://www.synchrolog.net/</a:t>
                      </a:r>
                      <a:endParaRPr lang="de-DE" sz="1400" kern="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380588"/>
                  </a:ext>
                </a:extLst>
              </a:tr>
            </a:tbl>
          </a:graphicData>
        </a:graphic>
      </p:graphicFrame>
      <p:sp>
        <p:nvSpPr>
          <p:cNvPr id="11" name="Textfeld 10"/>
          <p:cNvSpPr txBox="1"/>
          <p:nvPr/>
        </p:nvSpPr>
        <p:spPr>
          <a:xfrm>
            <a:off x="9191354" y="1290051"/>
            <a:ext cx="237675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chemeClr val="bg1"/>
                </a:solidFill>
                <a:latin typeface="Verdana" pitchFamily="34" charset="0"/>
              </a:rPr>
              <a:t>Verkehrswirtschaft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23392" y="6299448"/>
            <a:ext cx="2388474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000" dirty="0">
                <a:latin typeface="Verdana" pitchFamily="34" charset="0"/>
              </a:rPr>
              <a:t>Quelle: </a:t>
            </a:r>
            <a:r>
              <a:rPr lang="de-DE" sz="1000" dirty="0">
                <a:latin typeface="Verdana" pitchFamily="34" charset="0"/>
                <a:hlinkClick r:id="rId3"/>
              </a:rPr>
              <a:t>https://www.synchrolog.net/</a:t>
            </a:r>
            <a:endParaRPr lang="de-DE" sz="1000" dirty="0">
              <a:latin typeface="Verdana" pitchFamily="34" charset="0"/>
            </a:endParaRPr>
          </a:p>
          <a:p>
            <a:endParaRPr lang="de-DE" sz="1000" dirty="0">
              <a:latin typeface="Verdana" pitchFamily="34" charset="0"/>
            </a:endParaRPr>
          </a:p>
          <a:p>
            <a:endParaRPr lang="de-DE" sz="1000" dirty="0">
              <a:latin typeface="Verdana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23888" y="1336218"/>
            <a:ext cx="37439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 dirty="0">
                <a:solidFill>
                  <a:schemeClr val="accent2"/>
                </a:solidFill>
                <a:latin typeface="Verdana" pitchFamily="34" charset="0"/>
              </a:rPr>
              <a:t>DATEN-SYNCHRONISIERUNG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D6D32C21-1C59-473C-9180-25DCA3799853}" type="slidenum">
              <a:rPr lang="de-DE" smtClean="0"/>
              <a:pPr>
                <a:defRPr/>
              </a:pPr>
              <a:t>65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26280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14335" r="52487" b="7134"/>
          <a:stretch/>
        </p:blipFill>
        <p:spPr bwMode="auto">
          <a:xfrm>
            <a:off x="643342" y="1761713"/>
            <a:ext cx="5650825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kern="1200" dirty="0" err="1">
                <a:solidFill>
                  <a:schemeClr val="accent2"/>
                </a:solidFill>
                <a:ea typeface="+mn-ea"/>
                <a:cs typeface="Arial" charset="0"/>
              </a:rPr>
              <a:t>TrailerConnect</a:t>
            </a:r>
            <a:r>
              <a:rPr lang="de-DE" dirty="0"/>
              <a:t> bietet umfassende Vernetzung  Trailerkomponenten und Fahrerboard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graphicFrame>
        <p:nvGraphicFramePr>
          <p:cNvPr id="9" name="Tabelle 8"/>
          <p:cNvGraphicFramePr>
            <a:graphicFrameLocks noGrp="1"/>
          </p:cNvGraphicFramePr>
          <p:nvPr/>
        </p:nvGraphicFramePr>
        <p:xfrm>
          <a:off x="5231904" y="1773237"/>
          <a:ext cx="6336209" cy="44084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1604058154"/>
                    </a:ext>
                  </a:extLst>
                </a:gridCol>
                <a:gridCol w="4824041">
                  <a:extLst>
                    <a:ext uri="{9D8B030D-6E8A-4147-A177-3AD203B41FA5}">
                      <a16:colId xmlns:a16="http://schemas.microsoft.com/office/drawing/2014/main" val="2194578315"/>
                    </a:ext>
                  </a:extLst>
                </a:gridCol>
              </a:tblGrid>
              <a:tr h="494615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Name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 err="1"/>
                        <a:t>TrailerConnect</a:t>
                      </a:r>
                      <a:endParaRPr lang="de-DE" sz="1400" b="1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761366"/>
                  </a:ext>
                </a:extLst>
              </a:tr>
              <a:tr h="878577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Beteiligte Unternehmen/Organisationen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F073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de-DE" sz="1400" dirty="0"/>
                        <a:t>Schmitz </a:t>
                      </a:r>
                      <a:r>
                        <a:rPr lang="de-DE" sz="1400" dirty="0" err="1"/>
                        <a:t>Cargobull</a:t>
                      </a:r>
                      <a:r>
                        <a:rPr lang="de-DE" sz="1400" dirty="0"/>
                        <a:t>, Bosch, Telekom, T-Systems International GmbH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F073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831988"/>
                  </a:ext>
                </a:extLst>
              </a:tr>
              <a:tr h="2303743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Beschreibung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F073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de-DE" sz="14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342A94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TrailerConnect</a:t>
                      </a:r>
                      <a:r>
                        <a:rPr kumimoji="0" lang="de-DE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42A94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bietet eine Übersicht über alle Daten, Ereignisse, Meldungen oder Standortinformationen über den Trailer und Fracht in der App oder Nutzerportal</a:t>
                      </a:r>
                    </a:p>
                    <a:p>
                      <a:pPr marL="182563" marR="0" lvl="0" indent="-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F073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de-DE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42A94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Vorteile: intelligente Vernetzung und Diagnose gesamten Trailerkomponenten; Transportsicherheit; sicheres Temperaturmanagement; Prozessoptimierung und Kostenentlastung; Reduzierung von CO2-Emissionen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820446"/>
                  </a:ext>
                </a:extLst>
              </a:tr>
              <a:tr h="499778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Website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hlinkClick r:id="rId3"/>
                        </a:rPr>
                        <a:t>https://www.cargobull.com/de/Trailer-Telematik_77_737.html</a:t>
                      </a:r>
                      <a:endParaRPr lang="de-DE" sz="1400" kern="0" dirty="0"/>
                    </a:p>
                    <a:p>
                      <a:endParaRPr lang="de-DE" sz="1400" kern="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380588"/>
                  </a:ext>
                </a:extLst>
              </a:tr>
            </a:tbl>
          </a:graphicData>
        </a:graphic>
      </p:graphicFrame>
      <p:sp>
        <p:nvSpPr>
          <p:cNvPr id="11" name="Textfeld 10"/>
          <p:cNvSpPr txBox="1"/>
          <p:nvPr/>
        </p:nvSpPr>
        <p:spPr>
          <a:xfrm>
            <a:off x="9191354" y="1290051"/>
            <a:ext cx="237675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chemeClr val="bg1"/>
                </a:solidFill>
                <a:latin typeface="Verdana" pitchFamily="34" charset="0"/>
              </a:rPr>
              <a:t>Verkehrswirtschaft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23392" y="6299448"/>
            <a:ext cx="475252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dirty="0">
                <a:latin typeface="Verdana" pitchFamily="34" charset="0"/>
              </a:rPr>
              <a:t>Quelle: </a:t>
            </a:r>
            <a:r>
              <a:rPr lang="de-DE" sz="1000" dirty="0">
                <a:latin typeface="Verdana" pitchFamily="34" charset="0"/>
                <a:hlinkClick r:id="rId3"/>
              </a:rPr>
              <a:t>https://www.cargobull.com/de/Trailer-Telematik_77_737.html</a:t>
            </a:r>
            <a:endParaRPr lang="de-DE" sz="1000" dirty="0">
              <a:latin typeface="Verdana" pitchFamily="34" charset="0"/>
            </a:endParaRPr>
          </a:p>
          <a:p>
            <a:endParaRPr lang="de-DE" sz="1000" dirty="0">
              <a:latin typeface="Verdana" pitchFamily="34" charset="0"/>
            </a:endParaRPr>
          </a:p>
          <a:p>
            <a:endParaRPr lang="de-DE" sz="1000" dirty="0">
              <a:latin typeface="Verdana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23888" y="1336218"/>
            <a:ext cx="37439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 dirty="0">
                <a:solidFill>
                  <a:schemeClr val="accent2"/>
                </a:solidFill>
                <a:latin typeface="Verdana" pitchFamily="34" charset="0"/>
              </a:rPr>
              <a:t>TRAILER-VERNETZUNG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D6D32C21-1C59-473C-9180-25DCA3799853}" type="slidenum">
              <a:rPr lang="de-DE" smtClean="0"/>
              <a:pPr>
                <a:defRPr/>
              </a:pPr>
              <a:t>66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48157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/>
        </p:nvGrpSpPr>
        <p:grpSpPr>
          <a:xfrm>
            <a:off x="623887" y="1659382"/>
            <a:ext cx="4752561" cy="4577929"/>
            <a:chOff x="623888" y="1488174"/>
            <a:chExt cx="4378438" cy="4320000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03" t="16630" r="57818" b="23639"/>
            <a:stretch/>
          </p:blipFill>
          <p:spPr bwMode="auto">
            <a:xfrm>
              <a:off x="623888" y="1488174"/>
              <a:ext cx="4374562" cy="432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326" y="1488174"/>
              <a:ext cx="4374000" cy="11138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kern="1200" dirty="0" err="1">
                <a:solidFill>
                  <a:schemeClr val="accent2"/>
                </a:solidFill>
                <a:ea typeface="+mn-ea"/>
                <a:cs typeface="Arial" charset="0"/>
              </a:rPr>
              <a:t>Shippeo</a:t>
            </a:r>
            <a:r>
              <a:rPr lang="de-DE" kern="1200" dirty="0">
                <a:solidFill>
                  <a:schemeClr val="accent2"/>
                </a:solidFill>
                <a:ea typeface="+mn-ea"/>
                <a:cs typeface="Arial" charset="0"/>
              </a:rPr>
              <a:t> </a:t>
            </a:r>
            <a:r>
              <a:rPr lang="de-DE" dirty="0">
                <a:cs typeface="Arial" charset="0"/>
              </a:rPr>
              <a:t>überführt</a:t>
            </a:r>
            <a:r>
              <a:rPr lang="de-DE" dirty="0"/>
              <a:t> alle Datenquellen in einer einheitlichen und übersichtlichen Plattform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graphicFrame>
        <p:nvGraphicFramePr>
          <p:cNvPr id="9" name="Tabelle 8"/>
          <p:cNvGraphicFramePr>
            <a:graphicFrameLocks noGrp="1"/>
          </p:cNvGraphicFramePr>
          <p:nvPr/>
        </p:nvGraphicFramePr>
        <p:xfrm>
          <a:off x="5231904" y="1773237"/>
          <a:ext cx="6336209" cy="41950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1604058154"/>
                    </a:ext>
                  </a:extLst>
                </a:gridCol>
                <a:gridCol w="4824041">
                  <a:extLst>
                    <a:ext uri="{9D8B030D-6E8A-4147-A177-3AD203B41FA5}">
                      <a16:colId xmlns:a16="http://schemas.microsoft.com/office/drawing/2014/main" val="2194578315"/>
                    </a:ext>
                  </a:extLst>
                </a:gridCol>
              </a:tblGrid>
              <a:tr h="494615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Name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 err="1"/>
                        <a:t>Shippeo</a:t>
                      </a:r>
                      <a:r>
                        <a:rPr lang="de-DE" sz="1400" b="1" dirty="0"/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761366"/>
                  </a:ext>
                </a:extLst>
              </a:tr>
              <a:tr h="878577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Beteiligte Unternehmen/Organisationen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F073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de-DE" sz="1400" dirty="0" err="1"/>
                        <a:t>Shippeo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831988"/>
                  </a:ext>
                </a:extLst>
              </a:tr>
              <a:tr h="2303743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Beschreibung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F073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de-DE" sz="14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342A94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Shippeo</a:t>
                      </a:r>
                      <a:r>
                        <a:rPr kumimoji="0" lang="de-DE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42A94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stellt eine Plattform zur Verbindung allen Datenquellen zur Verfügung, um alle Informationen in Echtzeit auf einen Blick zu verschaffen.  </a:t>
                      </a:r>
                    </a:p>
                    <a:p>
                      <a:pPr marL="182563" marR="0" lvl="0" indent="-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F073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de-DE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42A94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Vorteile: Schnelles und genaues Identifizieren von Ausnahmen; Informationstransparenz mit Kunden; Flexibilität; Zuverlässigkeit und Verbesserung des Transportbetrieb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820446"/>
                  </a:ext>
                </a:extLst>
              </a:tr>
              <a:tr h="499778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Website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hlinkClick r:id="rId4"/>
                        </a:rPr>
                        <a:t>https://www.shippeo.com/de</a:t>
                      </a:r>
                      <a:endParaRPr lang="de-DE" sz="1400" kern="0" dirty="0"/>
                    </a:p>
                    <a:p>
                      <a:endParaRPr lang="de-DE" sz="1400" kern="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380588"/>
                  </a:ext>
                </a:extLst>
              </a:tr>
            </a:tbl>
          </a:graphicData>
        </a:graphic>
      </p:graphicFrame>
      <p:sp>
        <p:nvSpPr>
          <p:cNvPr id="11" name="Textfeld 10"/>
          <p:cNvSpPr txBox="1"/>
          <p:nvPr/>
        </p:nvSpPr>
        <p:spPr>
          <a:xfrm>
            <a:off x="9192344" y="1290051"/>
            <a:ext cx="237675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chemeClr val="bg1"/>
                </a:solidFill>
                <a:latin typeface="Verdana" pitchFamily="34" charset="0"/>
              </a:rPr>
              <a:t>Verkehrswirtschaft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23392" y="6299448"/>
            <a:ext cx="475252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dirty="0">
                <a:latin typeface="Verdana" pitchFamily="34" charset="0"/>
              </a:rPr>
              <a:t>Quelle: </a:t>
            </a:r>
            <a:r>
              <a:rPr lang="de-DE" sz="1000" dirty="0">
                <a:latin typeface="Verdana" pitchFamily="34" charset="0"/>
                <a:hlinkClick r:id="rId4"/>
              </a:rPr>
              <a:t>https://www.shippeo.com/de</a:t>
            </a:r>
            <a:endParaRPr lang="de-DE" sz="1000" dirty="0">
              <a:latin typeface="Verdana" pitchFamily="34" charset="0"/>
            </a:endParaRPr>
          </a:p>
          <a:p>
            <a:endParaRPr lang="de-DE" sz="1000" dirty="0">
              <a:latin typeface="Verdana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23888" y="1336218"/>
            <a:ext cx="37439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 dirty="0">
                <a:solidFill>
                  <a:schemeClr val="accent2"/>
                </a:solidFill>
                <a:latin typeface="Verdana" pitchFamily="34" charset="0"/>
              </a:rPr>
              <a:t>DATEN-PLATTFORM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D6D32C21-1C59-473C-9180-25DCA3799853}" type="slidenum">
              <a:rPr lang="de-DE" smtClean="0"/>
              <a:pPr>
                <a:defRPr/>
              </a:pPr>
              <a:t>67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15314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6" t="7080" r="60627" b="42369"/>
          <a:stretch/>
        </p:blipFill>
        <p:spPr bwMode="auto">
          <a:xfrm>
            <a:off x="623888" y="1773238"/>
            <a:ext cx="6459291" cy="378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Initiative </a:t>
            </a:r>
            <a:r>
              <a:rPr lang="de-DE" kern="1200" dirty="0">
                <a:solidFill>
                  <a:schemeClr val="accent2"/>
                </a:solidFill>
                <a:ea typeface="+mn-ea"/>
                <a:cs typeface="Arial" charset="0"/>
              </a:rPr>
              <a:t>DAF Bockstark </a:t>
            </a:r>
            <a:r>
              <a:rPr lang="de-DE" dirty="0"/>
              <a:t>verbessert die körperliche Fitness der Fahrer  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692084"/>
              </p:ext>
            </p:extLst>
          </p:nvPr>
        </p:nvGraphicFramePr>
        <p:xfrm>
          <a:off x="5231904" y="1773237"/>
          <a:ext cx="6336209" cy="41767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1604058154"/>
                    </a:ext>
                  </a:extLst>
                </a:gridCol>
                <a:gridCol w="4824041">
                  <a:extLst>
                    <a:ext uri="{9D8B030D-6E8A-4147-A177-3AD203B41FA5}">
                      <a16:colId xmlns:a16="http://schemas.microsoft.com/office/drawing/2014/main" val="2194578315"/>
                    </a:ext>
                  </a:extLst>
                </a:gridCol>
              </a:tblGrid>
              <a:tr h="494615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Name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/>
                        <a:t>DAF Bockstark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761366"/>
                  </a:ext>
                </a:extLst>
              </a:tr>
              <a:tr h="878577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Beteiligte Unternehmen/Organisationen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kern="0" dirty="0"/>
                        <a:t>DAF Trucks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831988"/>
                  </a:ext>
                </a:extLst>
              </a:tr>
              <a:tr h="2303743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Beschreibung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F073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de-DE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42A94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DAF bietet Lkw-Fahrern Fitness- und Ernährungstipps in und um den Truck unter professioneller Coach-Leitung</a:t>
                      </a:r>
                    </a:p>
                    <a:p>
                      <a:pPr marL="182563" marR="0" lvl="0" indent="-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F073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de-DE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42A94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Vorteile: Verbesserung der Gesundheit und des Wohlbefindens der Lkw-Fahrer; Integration von gesunde Ernährung mit einfachen Mitteln in den Alltag; Steigerung der Konzentration und Belastbarkeit, privat und im Job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820446"/>
                  </a:ext>
                </a:extLst>
              </a:tr>
              <a:tr h="499778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Website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hlinkClick r:id="rId3"/>
                        </a:rPr>
                        <a:t>http://www.trucker-workout.com/</a:t>
                      </a:r>
                      <a:endParaRPr lang="de-DE" sz="1400" kern="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380588"/>
                  </a:ext>
                </a:extLst>
              </a:tr>
            </a:tbl>
          </a:graphicData>
        </a:graphic>
      </p:graphicFrame>
      <p:sp>
        <p:nvSpPr>
          <p:cNvPr id="11" name="Textfeld 10"/>
          <p:cNvSpPr txBox="1"/>
          <p:nvPr/>
        </p:nvSpPr>
        <p:spPr>
          <a:xfrm>
            <a:off x="9191354" y="1290051"/>
            <a:ext cx="237675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8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de-DE" dirty="0"/>
              <a:t>New Work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23392" y="6299448"/>
            <a:ext cx="272510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000" dirty="0">
                <a:latin typeface="Verdana" pitchFamily="34" charset="0"/>
              </a:rPr>
              <a:t>Quelle: </a:t>
            </a:r>
            <a:r>
              <a:rPr lang="de-DE" sz="1000" dirty="0">
                <a:latin typeface="Verdana" pitchFamily="34" charset="0"/>
                <a:hlinkClick r:id="rId3"/>
              </a:rPr>
              <a:t>http://www.trucker-workout.com/</a:t>
            </a:r>
            <a:endParaRPr lang="de-DE" sz="1000" dirty="0">
              <a:latin typeface="Verdana" pitchFamily="34" charset="0"/>
            </a:endParaRPr>
          </a:p>
          <a:p>
            <a:endParaRPr lang="de-DE" sz="1000" dirty="0">
              <a:latin typeface="Verdana" pitchFamily="34" charset="0"/>
            </a:endParaRPr>
          </a:p>
          <a:p>
            <a:endParaRPr lang="de-DE" sz="1000" dirty="0">
              <a:latin typeface="Verdana" pitchFamily="34" charset="0"/>
            </a:endParaRPr>
          </a:p>
          <a:p>
            <a:endParaRPr lang="de-DE" sz="1000" dirty="0">
              <a:latin typeface="Verdana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23888" y="1336218"/>
            <a:ext cx="525608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 dirty="0">
                <a:solidFill>
                  <a:schemeClr val="accent2"/>
                </a:solidFill>
                <a:latin typeface="Verdana" pitchFamily="34" charset="0"/>
              </a:rPr>
              <a:t>TRUCKER WORKOUT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D6D32C21-1C59-473C-9180-25DCA3799853}" type="slidenum">
              <a:rPr lang="de-DE" smtClean="0"/>
              <a:pPr>
                <a:defRPr/>
              </a:pPr>
              <a:t>68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71090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0" t="10115" r="52652" b="6206"/>
          <a:stretch/>
        </p:blipFill>
        <p:spPr bwMode="auto">
          <a:xfrm>
            <a:off x="623888" y="1773825"/>
            <a:ext cx="572684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Ziel von </a:t>
            </a:r>
            <a:r>
              <a:rPr lang="de-DE" kern="1200" dirty="0" err="1">
                <a:solidFill>
                  <a:schemeClr val="accent2"/>
                </a:solidFill>
                <a:ea typeface="+mn-ea"/>
                <a:cs typeface="Arial" charset="0"/>
              </a:rPr>
              <a:t>FairTruck</a:t>
            </a:r>
            <a:r>
              <a:rPr lang="de-DE" dirty="0"/>
              <a:t> ist, für mehr Transparenz zu den Arbeitsbedingungen von Fahrern zu sorgen   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&gt;&gt;Digitalisierung der Transportlogistik und die Rolle der Fahrer&lt;&lt;</a:t>
            </a:r>
            <a:endParaRPr lang="de-DE" dirty="0"/>
          </a:p>
        </p:txBody>
      </p:sp>
      <p:graphicFrame>
        <p:nvGraphicFramePr>
          <p:cNvPr id="9" name="Tabelle 8"/>
          <p:cNvGraphicFramePr>
            <a:graphicFrameLocks noGrp="1"/>
          </p:cNvGraphicFramePr>
          <p:nvPr/>
        </p:nvGraphicFramePr>
        <p:xfrm>
          <a:off x="5231904" y="1773237"/>
          <a:ext cx="6336209" cy="41767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1604058154"/>
                    </a:ext>
                  </a:extLst>
                </a:gridCol>
                <a:gridCol w="4824041">
                  <a:extLst>
                    <a:ext uri="{9D8B030D-6E8A-4147-A177-3AD203B41FA5}">
                      <a16:colId xmlns:a16="http://schemas.microsoft.com/office/drawing/2014/main" val="2194578315"/>
                    </a:ext>
                  </a:extLst>
                </a:gridCol>
              </a:tblGrid>
              <a:tr h="494615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Name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 err="1"/>
                        <a:t>FairTruck</a:t>
                      </a:r>
                      <a:endParaRPr lang="de-DE" sz="1400" b="1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761366"/>
                  </a:ext>
                </a:extLst>
              </a:tr>
              <a:tr h="878577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Beteiligte Unternehmen/Organisationen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kern="0" dirty="0"/>
                        <a:t>Logistik-Initiative Hamburg, </a:t>
                      </a:r>
                      <a:r>
                        <a:rPr lang="de-DE" sz="1400" kern="0" dirty="0" err="1"/>
                        <a:t>serie</a:t>
                      </a:r>
                      <a:r>
                        <a:rPr lang="de-DE" sz="1400" kern="0" dirty="0"/>
                        <a:t> a </a:t>
                      </a:r>
                      <a:r>
                        <a:rPr lang="de-DE" sz="1400" kern="0" dirty="0" err="1"/>
                        <a:t>logistics</a:t>
                      </a:r>
                      <a:r>
                        <a:rPr lang="de-DE" sz="1400" kern="0" dirty="0"/>
                        <a:t> </a:t>
                      </a:r>
                      <a:r>
                        <a:rPr lang="de-DE" sz="1400" kern="0" dirty="0" err="1"/>
                        <a:t>solutions</a:t>
                      </a:r>
                      <a:r>
                        <a:rPr lang="de-DE" sz="1400" kern="0" dirty="0"/>
                        <a:t> AG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831988"/>
                  </a:ext>
                </a:extLst>
              </a:tr>
              <a:tr h="2303743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Beschreibung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F073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de-DE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42A94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LKW-Fahrer bewerten die Fairness ihrer Auftraggeber in der Plattform in vier Kategorien: Wertschätzung und Partnerschaft, Entlohnung sowie Qualifizierung, Sicherheit, Gesundheit und Nachhaltigkeit, Umwelt </a:t>
                      </a:r>
                    </a:p>
                    <a:p>
                      <a:pPr marL="182563" marR="0" lvl="0" indent="-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F073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de-DE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42A94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Vorteile: Für Fahrer – verbesserte Arbeitsbedingungen; für Arbeitsgeber – verbesserte Rekrutierungschancen und Mitarbeiterbindung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820446"/>
                  </a:ext>
                </a:extLst>
              </a:tr>
              <a:tr h="499778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Website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hlinkClick r:id="rId3"/>
                        </a:rPr>
                        <a:t>https://www.fair-truck.de/</a:t>
                      </a:r>
                      <a:r>
                        <a:rPr lang="de-DE" sz="1400" dirty="0"/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380588"/>
                  </a:ext>
                </a:extLst>
              </a:tr>
            </a:tbl>
          </a:graphicData>
        </a:graphic>
      </p:graphicFrame>
      <p:sp>
        <p:nvSpPr>
          <p:cNvPr id="11" name="Textfeld 10"/>
          <p:cNvSpPr txBox="1"/>
          <p:nvPr/>
        </p:nvSpPr>
        <p:spPr>
          <a:xfrm>
            <a:off x="9191354" y="1290051"/>
            <a:ext cx="237675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8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de-DE" dirty="0"/>
              <a:t>New Work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23392" y="6299448"/>
            <a:ext cx="22345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000" dirty="0">
                <a:latin typeface="Verdana" pitchFamily="34" charset="0"/>
              </a:rPr>
              <a:t>Quelle: </a:t>
            </a:r>
            <a:r>
              <a:rPr lang="de-DE" sz="1000" dirty="0">
                <a:latin typeface="Verdana" pitchFamily="34" charset="0"/>
                <a:hlinkClick r:id="rId3"/>
              </a:rPr>
              <a:t>https://www.fair-truck.de/</a:t>
            </a:r>
            <a:endParaRPr lang="de-DE" sz="1000" dirty="0">
              <a:latin typeface="Verdana" pitchFamily="34" charset="0"/>
            </a:endParaRPr>
          </a:p>
          <a:p>
            <a:endParaRPr lang="de-DE" sz="1000" dirty="0">
              <a:latin typeface="Verdana" pitchFamily="34" charset="0"/>
            </a:endParaRPr>
          </a:p>
          <a:p>
            <a:endParaRPr lang="de-DE" sz="1000" dirty="0">
              <a:latin typeface="Verdana" pitchFamily="34" charset="0"/>
            </a:endParaRPr>
          </a:p>
          <a:p>
            <a:endParaRPr lang="de-DE" sz="1000" dirty="0">
              <a:latin typeface="Verdana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23888" y="1336218"/>
            <a:ext cx="525608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 dirty="0">
                <a:solidFill>
                  <a:schemeClr val="accent2"/>
                </a:solidFill>
                <a:latin typeface="Verdana" pitchFamily="34" charset="0"/>
              </a:rPr>
              <a:t>ARBEITSGEBER -BEWERTUNGSPORTAL 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D6D32C21-1C59-473C-9180-25DCA3799853}" type="slidenum">
              <a:rPr lang="de-DE" smtClean="0"/>
              <a:pPr>
                <a:defRPr/>
              </a:pPr>
              <a:t>69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3829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Maßnahmen, die im Fokus der Studie stehen, können drei Bereichen zugeordnet werden</a:t>
            </a:r>
          </a:p>
        </p:txBody>
      </p:sp>
      <p:sp>
        <p:nvSpPr>
          <p:cNvPr id="5" name="Rechteck 4"/>
          <p:cNvSpPr/>
          <p:nvPr/>
        </p:nvSpPr>
        <p:spPr bwMode="auto">
          <a:xfrm>
            <a:off x="2556723" y="2564904"/>
            <a:ext cx="1667069" cy="86409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Effizienterer Fahrereinsatz</a:t>
            </a:r>
          </a:p>
        </p:txBody>
      </p:sp>
      <p:sp>
        <p:nvSpPr>
          <p:cNvPr id="6" name="Rechteck 5"/>
          <p:cNvSpPr/>
          <p:nvPr/>
        </p:nvSpPr>
        <p:spPr bwMode="auto">
          <a:xfrm>
            <a:off x="4439318" y="1772816"/>
            <a:ext cx="1667069" cy="86409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mehr bezahlte Tonnage </a:t>
            </a:r>
            <a:b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</a:b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pro Fahrerstunde</a:t>
            </a:r>
          </a:p>
        </p:txBody>
      </p:sp>
      <p:sp>
        <p:nvSpPr>
          <p:cNvPr id="7" name="Rechteck 6"/>
          <p:cNvSpPr/>
          <p:nvPr/>
        </p:nvSpPr>
        <p:spPr bwMode="auto">
          <a:xfrm>
            <a:off x="4439318" y="3356992"/>
            <a:ext cx="1667069" cy="86409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mehr</a:t>
            </a:r>
            <a:r>
              <a:rPr kumimoji="0" lang="de-DE" sz="1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 Fahrzeit </a:t>
            </a:r>
            <a:br>
              <a:rPr kumimoji="0" lang="de-DE" sz="1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</a:br>
            <a:r>
              <a:rPr kumimoji="0" lang="de-DE" sz="1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pro Fahrerstunde</a:t>
            </a:r>
            <a:endParaRPr kumimoji="0" lang="de-D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4445256" y="4941168"/>
            <a:ext cx="1667069" cy="86409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dirty="0">
                <a:latin typeface="Verdana" pitchFamily="34" charset="0"/>
              </a:rPr>
              <a:t>höhere Arbeits-zufriedenheit</a:t>
            </a:r>
            <a:endParaRPr kumimoji="0" lang="de-D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platzhalter 6"/>
          <p:cNvSpPr txBox="1">
            <a:spLocks/>
          </p:cNvSpPr>
          <p:nvPr/>
        </p:nvSpPr>
        <p:spPr>
          <a:xfrm>
            <a:off x="6168009" y="1772816"/>
            <a:ext cx="3600399" cy="100612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>
                <a:solidFill>
                  <a:srgbClr val="342A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 sz="1600">
                <a:solidFill>
                  <a:srgbClr val="342A94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2pPr>
            <a:lvl3pPr marL="11430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 sz="1500">
                <a:solidFill>
                  <a:srgbClr val="342A94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3pPr>
            <a:lvl4pPr marL="16002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marL="177800" indent="-177800"/>
            <a:r>
              <a:rPr lang="de-DE" sz="1200" kern="0" dirty="0"/>
              <a:t>höhere Auslastung</a:t>
            </a:r>
          </a:p>
          <a:p>
            <a:pPr marL="177800" indent="-177800"/>
            <a:r>
              <a:rPr lang="de-DE" sz="1200" kern="0" dirty="0"/>
              <a:t>geringere Umwege</a:t>
            </a:r>
          </a:p>
          <a:p>
            <a:pPr marL="177800" indent="-177800"/>
            <a:r>
              <a:rPr lang="de-DE" sz="1200" kern="0" dirty="0"/>
              <a:t>höhere Durchschnittsgeschwindigkeit</a:t>
            </a:r>
          </a:p>
        </p:txBody>
      </p:sp>
      <p:sp>
        <p:nvSpPr>
          <p:cNvPr id="10" name="Textplatzhalter 6"/>
          <p:cNvSpPr txBox="1">
            <a:spLocks/>
          </p:cNvSpPr>
          <p:nvPr/>
        </p:nvSpPr>
        <p:spPr>
          <a:xfrm>
            <a:off x="6168009" y="3284315"/>
            <a:ext cx="3600399" cy="100612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>
                <a:solidFill>
                  <a:srgbClr val="342A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 sz="1600">
                <a:solidFill>
                  <a:srgbClr val="342A94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2pPr>
            <a:lvl3pPr marL="11430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 sz="1500">
                <a:solidFill>
                  <a:srgbClr val="342A94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3pPr>
            <a:lvl4pPr marL="16002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marL="177800" indent="-177800"/>
            <a:r>
              <a:rPr lang="de-DE" sz="1200" kern="0" dirty="0"/>
              <a:t>geringere Wartezeit für </a:t>
            </a:r>
            <a:r>
              <a:rPr lang="de-DE" sz="1200" kern="0" dirty="0" err="1"/>
              <a:t>Be</a:t>
            </a:r>
            <a:r>
              <a:rPr lang="de-DE" sz="1200" kern="0" dirty="0"/>
              <a:t>-/Entladung</a:t>
            </a:r>
          </a:p>
          <a:p>
            <a:pPr marL="177800" indent="-177800"/>
            <a:r>
              <a:rPr lang="de-DE" sz="1200" kern="0" dirty="0"/>
              <a:t>schnellere </a:t>
            </a:r>
            <a:r>
              <a:rPr lang="de-DE" sz="1200" kern="0" dirty="0" err="1"/>
              <a:t>Be</a:t>
            </a:r>
            <a:r>
              <a:rPr lang="de-DE" sz="1200" kern="0" dirty="0"/>
              <a:t>-/Entladung inkl. Qualitätsprüfung</a:t>
            </a:r>
          </a:p>
          <a:p>
            <a:pPr marL="177800" indent="-177800"/>
            <a:r>
              <a:rPr lang="de-DE" sz="1200" kern="0" dirty="0"/>
              <a:t>geringere Beteiligung des Fahrers an der operativen </a:t>
            </a:r>
            <a:r>
              <a:rPr lang="de-DE" sz="1200" kern="0" dirty="0" err="1"/>
              <a:t>Be</a:t>
            </a:r>
            <a:r>
              <a:rPr lang="de-DE" sz="1200" kern="0" dirty="0"/>
              <a:t>-/Entladung</a:t>
            </a:r>
          </a:p>
          <a:p>
            <a:pPr marL="177800" indent="-177800"/>
            <a:endParaRPr lang="de-DE" sz="1200" kern="0" dirty="0"/>
          </a:p>
          <a:p>
            <a:pPr marL="177800" indent="-177800"/>
            <a:endParaRPr lang="de-DE" sz="1200" kern="0" dirty="0"/>
          </a:p>
          <a:p>
            <a:pPr marL="177800" indent="-177800"/>
            <a:endParaRPr lang="de-DE" sz="1200" kern="0" dirty="0"/>
          </a:p>
        </p:txBody>
      </p:sp>
      <p:sp>
        <p:nvSpPr>
          <p:cNvPr id="11" name="Textplatzhalter 6"/>
          <p:cNvSpPr txBox="1">
            <a:spLocks/>
          </p:cNvSpPr>
          <p:nvPr/>
        </p:nvSpPr>
        <p:spPr>
          <a:xfrm>
            <a:off x="6168009" y="4939184"/>
            <a:ext cx="3600399" cy="100612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>
                <a:solidFill>
                  <a:srgbClr val="342A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 sz="1600">
                <a:solidFill>
                  <a:srgbClr val="342A94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2pPr>
            <a:lvl3pPr marL="11430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F07300"/>
              </a:buClr>
              <a:buFont typeface="Wingdings" pitchFamily="2" charset="2"/>
              <a:buChar char="§"/>
              <a:defRPr sz="1500">
                <a:solidFill>
                  <a:srgbClr val="342A94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3pPr>
            <a:lvl4pPr marL="16002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marL="177800" indent="-177800"/>
            <a:r>
              <a:rPr lang="de-DE" sz="1200" kern="0" dirty="0"/>
              <a:t>Familienfreundlichere Dienstpläne</a:t>
            </a:r>
          </a:p>
          <a:p>
            <a:pPr marL="177800" indent="-177800"/>
            <a:r>
              <a:rPr lang="de-DE" sz="1200" kern="0" dirty="0"/>
              <a:t>Kollegiale Kommunikation</a:t>
            </a:r>
          </a:p>
          <a:p>
            <a:pPr marL="177800" indent="-177800"/>
            <a:r>
              <a:rPr lang="de-DE" sz="1200" kern="0" dirty="0"/>
              <a:t>Angebote zur Gesundheitsvorsorge</a:t>
            </a:r>
          </a:p>
        </p:txBody>
      </p:sp>
      <p:sp>
        <p:nvSpPr>
          <p:cNvPr id="12" name="Ellipse 11"/>
          <p:cNvSpPr/>
          <p:nvPr/>
        </p:nvSpPr>
        <p:spPr bwMode="auto">
          <a:xfrm>
            <a:off x="9840416" y="1832124"/>
            <a:ext cx="1728192" cy="792088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b="1" dirty="0">
                <a:solidFill>
                  <a:schemeClr val="bg1"/>
                </a:solidFill>
                <a:latin typeface="Verdana" pitchFamily="34" charset="0"/>
              </a:rPr>
              <a:t>Verkehrs-wirtschaft</a:t>
            </a:r>
            <a:endParaRPr kumimoji="0" lang="de-DE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9840416" y="3356992"/>
            <a:ext cx="1728192" cy="792088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b="1" dirty="0">
                <a:solidFill>
                  <a:schemeClr val="bg1"/>
                </a:solidFill>
                <a:latin typeface="Verdana" pitchFamily="34" charset="0"/>
              </a:rPr>
              <a:t>Schnitt-stellen/ </a:t>
            </a:r>
            <a:br>
              <a:rPr lang="de-DE" sz="1200" b="1" dirty="0">
                <a:solidFill>
                  <a:schemeClr val="bg1"/>
                </a:solidFill>
                <a:latin typeface="Verdana" pitchFamily="34" charset="0"/>
              </a:rPr>
            </a:br>
            <a:r>
              <a:rPr lang="de-DE" sz="1200" b="1" dirty="0">
                <a:solidFill>
                  <a:schemeClr val="bg1"/>
                </a:solidFill>
                <a:latin typeface="Verdana" pitchFamily="34" charset="0"/>
              </a:rPr>
              <a:t>Rampe</a:t>
            </a:r>
            <a:endParaRPr kumimoji="0" lang="de-DE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9840416" y="4869160"/>
            <a:ext cx="1728192" cy="792088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b="1" dirty="0">
                <a:solidFill>
                  <a:schemeClr val="bg1"/>
                </a:solidFill>
                <a:latin typeface="Verdana" pitchFamily="34" charset="0"/>
              </a:rPr>
              <a:t>New Work</a:t>
            </a:r>
            <a:endParaRPr kumimoji="0" lang="de-DE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cxnSp>
        <p:nvCxnSpPr>
          <p:cNvPr id="15" name="Gewinkelte Verbindung 15"/>
          <p:cNvCxnSpPr>
            <a:stCxn id="5" idx="3"/>
            <a:endCxn id="6" idx="1"/>
          </p:cNvCxnSpPr>
          <p:nvPr/>
        </p:nvCxnSpPr>
        <p:spPr bwMode="auto">
          <a:xfrm flipV="1">
            <a:off x="4223792" y="2204864"/>
            <a:ext cx="215526" cy="792088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Gewinkelte Verbindung 25"/>
          <p:cNvCxnSpPr>
            <a:stCxn id="5" idx="3"/>
            <a:endCxn id="7" idx="1"/>
          </p:cNvCxnSpPr>
          <p:nvPr/>
        </p:nvCxnSpPr>
        <p:spPr bwMode="auto">
          <a:xfrm>
            <a:off x="4223792" y="2996952"/>
            <a:ext cx="215526" cy="792088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hteck 16"/>
          <p:cNvSpPr/>
          <p:nvPr/>
        </p:nvSpPr>
        <p:spPr bwMode="auto">
          <a:xfrm>
            <a:off x="619362" y="3367237"/>
            <a:ext cx="1667069" cy="86409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200" b="1" dirty="0">
                <a:solidFill>
                  <a:schemeClr val="bg2"/>
                </a:solidFill>
                <a:latin typeface="Verdana" pitchFamily="34" charset="0"/>
              </a:rPr>
              <a:t>Erhöhung der Fahrer-kapazitäten</a:t>
            </a:r>
          </a:p>
        </p:txBody>
      </p:sp>
      <p:cxnSp>
        <p:nvCxnSpPr>
          <p:cNvPr id="18" name="Gewinkelte Verbindung 34"/>
          <p:cNvCxnSpPr>
            <a:stCxn id="17" idx="3"/>
            <a:endCxn id="5" idx="1"/>
          </p:cNvCxnSpPr>
          <p:nvPr/>
        </p:nvCxnSpPr>
        <p:spPr bwMode="auto">
          <a:xfrm flipV="1">
            <a:off x="2286431" y="2996952"/>
            <a:ext cx="270292" cy="802333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Gewinkelte Verbindung 36"/>
          <p:cNvCxnSpPr>
            <a:stCxn id="17" idx="3"/>
            <a:endCxn id="8" idx="1"/>
          </p:cNvCxnSpPr>
          <p:nvPr/>
        </p:nvCxnSpPr>
        <p:spPr bwMode="auto">
          <a:xfrm>
            <a:off x="2286431" y="3799285"/>
            <a:ext cx="2158825" cy="1573931"/>
          </a:xfrm>
          <a:prstGeom prst="bentConnector3">
            <a:avLst>
              <a:gd name="adj1" fmla="val 641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feld 19"/>
          <p:cNvSpPr txBox="1"/>
          <p:nvPr/>
        </p:nvSpPr>
        <p:spPr>
          <a:xfrm>
            <a:off x="9768408" y="1444134"/>
            <a:ext cx="143468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b="1" dirty="0">
                <a:latin typeface="Verdana" pitchFamily="34" charset="0"/>
              </a:rPr>
              <a:t>Themenbereiche</a:t>
            </a:r>
          </a:p>
        </p:txBody>
      </p:sp>
      <p:cxnSp>
        <p:nvCxnSpPr>
          <p:cNvPr id="21" name="Gerade Verbindung 17"/>
          <p:cNvCxnSpPr/>
          <p:nvPr/>
        </p:nvCxnSpPr>
        <p:spPr bwMode="auto">
          <a:xfrm>
            <a:off x="9768408" y="1628800"/>
            <a:ext cx="1800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Datumsplatzhalter 2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24" name="Foliennummernplatzhalter 2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8000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gray">
          <a:xfrm>
            <a:off x="1992314" y="1785938"/>
            <a:ext cx="8207375" cy="52070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latin typeface="+mj-lt"/>
                <a:cs typeface="Calibri" panose="020F0502020204030204" pitchFamily="34" charset="0"/>
              </a:rPr>
              <a:t>1   Ausgangssituation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992314" y="2433638"/>
            <a:ext cx="8207375" cy="520700"/>
          </a:xfrm>
          <a:prstGeom prst="rect">
            <a:avLst/>
          </a:prstGeom>
          <a:solidFill>
            <a:srgbClr val="342A94"/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</a:rPr>
              <a:t>2   BVL-Mitgliederbefragung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gray">
          <a:xfrm>
            <a:off x="3791747" y="3081338"/>
            <a:ext cx="6407942" cy="520700"/>
          </a:xfrm>
          <a:prstGeom prst="rect">
            <a:avLst/>
          </a:prstGeom>
          <a:solidFill>
            <a:srgbClr val="342A94"/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</a:rPr>
              <a:t>2.1   Überblick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gray">
          <a:xfrm>
            <a:off x="3791747" y="3668148"/>
            <a:ext cx="6407942" cy="52070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latin typeface="+mj-lt"/>
                <a:cs typeface="Calibri" panose="020F0502020204030204" pitchFamily="34" charset="0"/>
              </a:rPr>
              <a:t>2.2   Handlungsfeld Schnittstellen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gray">
          <a:xfrm>
            <a:off x="3791747" y="4254958"/>
            <a:ext cx="6407942" cy="52070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latin typeface="+mj-lt"/>
                <a:cs typeface="Calibri" panose="020F0502020204030204" pitchFamily="34" charset="0"/>
              </a:rPr>
              <a:t>2.3   Handlungsfeld Verkehrswirtschaft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gray">
          <a:xfrm>
            <a:off x="3791747" y="4841768"/>
            <a:ext cx="6407942" cy="52070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latin typeface="+mj-lt"/>
                <a:cs typeface="Calibri" panose="020F0502020204030204" pitchFamily="34" charset="0"/>
              </a:rPr>
              <a:t>2.4   Handlungsfeld New Work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gray">
          <a:xfrm>
            <a:off x="3791747" y="5428580"/>
            <a:ext cx="6407942" cy="52070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latin typeface="+mj-lt"/>
                <a:cs typeface="Calibri" panose="020F0502020204030204" pitchFamily="34" charset="0"/>
              </a:rPr>
              <a:t>2.5   Datenaustausch und Plattformen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916A5-C008-4D18-8761-779C9AB315F7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6139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LDL o FP : Logistikdienstleister ohne Fuhrpark</a:t>
            </a:r>
          </a:p>
          <a:p>
            <a:r>
              <a:rPr lang="de-DE" dirty="0"/>
              <a:t>LDL m FP : Logistikdienstleister mit Fuhrpark</a:t>
            </a:r>
          </a:p>
          <a:p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4" name="Bildplatzhalter 3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Verwendete Abkürzungen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&gt;&gt;Digitalisierung der Transportlogistik und die Rolle der Fahrer&lt;&lt;</a:t>
            </a:r>
            <a:endParaRPr lang="de-DE" dirty="0">
              <a:solidFill>
                <a:srgbClr val="00908A"/>
              </a:solidFill>
            </a:endParaRP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12.10.2019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D6D32C21-1C59-473C-9180-25DCA3799853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2169714"/>
      </p:ext>
    </p:extLst>
  </p:cSld>
  <p:clrMapOvr>
    <a:masterClrMapping/>
  </p:clrMapOvr>
</p:sld>
</file>

<file path=ppt/theme/theme1.xml><?xml version="1.0" encoding="utf-8"?>
<a:theme xmlns:a="http://schemas.openxmlformats.org/drawingml/2006/main" name="BVL">
  <a:themeElements>
    <a:clrScheme name="BVL 2019">
      <a:dk1>
        <a:srgbClr val="342A94"/>
      </a:dk1>
      <a:lt1>
        <a:srgbClr val="FFFFFF"/>
      </a:lt1>
      <a:dk2>
        <a:srgbClr val="342A94"/>
      </a:dk2>
      <a:lt2>
        <a:srgbClr val="FFFFFF"/>
      </a:lt2>
      <a:accent1>
        <a:srgbClr val="FFFFFF"/>
      </a:accent1>
      <a:accent2>
        <a:srgbClr val="F07300"/>
      </a:accent2>
      <a:accent3>
        <a:srgbClr val="9F9F96"/>
      </a:accent3>
      <a:accent4>
        <a:srgbClr val="A58C64"/>
      </a:accent4>
      <a:accent5>
        <a:srgbClr val="64C3C8"/>
      </a:accent5>
      <a:accent6>
        <a:srgbClr val="823C28"/>
      </a:accent6>
      <a:hlink>
        <a:srgbClr val="342A94"/>
      </a:hlink>
      <a:folHlink>
        <a:srgbClr val="F07300"/>
      </a:folHlink>
    </a:clrScheme>
    <a:fontScheme name="Leere Prä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800" dirty="0">
            <a:latin typeface="Verdana" pitchFamily="34" charset="0"/>
          </a:defRPr>
        </a:defPPr>
      </a:lstStyle>
    </a:tx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ank.potx" id="{299BDF30-580D-4997-9011-A11A61D8CFCD}" vid="{F432D6EB-6644-4753-8B1C-EC1C6A9D4C1A}"/>
    </a:ext>
  </a:extLst>
</a:theme>
</file>

<file path=ppt/theme/theme2.xml><?xml version="1.0" encoding="utf-8"?>
<a:theme xmlns:a="http://schemas.openxmlformats.org/drawingml/2006/main" name="DAV">
  <a:themeElements>
    <a:clrScheme name="BVL 2019">
      <a:dk1>
        <a:srgbClr val="342A94"/>
      </a:dk1>
      <a:lt1>
        <a:srgbClr val="FFFFFF"/>
      </a:lt1>
      <a:dk2>
        <a:srgbClr val="342A94"/>
      </a:dk2>
      <a:lt2>
        <a:srgbClr val="FFFFFF"/>
      </a:lt2>
      <a:accent1>
        <a:srgbClr val="FFFFFF"/>
      </a:accent1>
      <a:accent2>
        <a:srgbClr val="F07300"/>
      </a:accent2>
      <a:accent3>
        <a:srgbClr val="9F9F96"/>
      </a:accent3>
      <a:accent4>
        <a:srgbClr val="A58C64"/>
      </a:accent4>
      <a:accent5>
        <a:srgbClr val="64C3C8"/>
      </a:accent5>
      <a:accent6>
        <a:srgbClr val="823C28"/>
      </a:accent6>
      <a:hlink>
        <a:srgbClr val="342A94"/>
      </a:hlink>
      <a:folHlink>
        <a:srgbClr val="F07300"/>
      </a:folHlink>
    </a:clrScheme>
    <a:fontScheme name="Leere Prä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800" dirty="0">
            <a:latin typeface="Verdana" pitchFamily="34" charset="0"/>
          </a:defRPr>
        </a:defPPr>
      </a:lstStyle>
    </a:tx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ank.potx" id="{299BDF30-580D-4997-9011-A11A61D8CFCD}" vid="{002B375B-6F19-450E-883D-826AE54BE708}"/>
    </a:ext>
  </a:extLst>
</a:theme>
</file>

<file path=ppt/theme/theme3.xml><?xml version="1.0" encoding="utf-8"?>
<a:theme xmlns:a="http://schemas.openxmlformats.org/drawingml/2006/main" name="1_DAV">
  <a:themeElements>
    <a:clrScheme name="BVL 2019">
      <a:dk1>
        <a:srgbClr val="342A94"/>
      </a:dk1>
      <a:lt1>
        <a:srgbClr val="FFFFFF"/>
      </a:lt1>
      <a:dk2>
        <a:srgbClr val="342A94"/>
      </a:dk2>
      <a:lt2>
        <a:srgbClr val="FFFFFF"/>
      </a:lt2>
      <a:accent1>
        <a:srgbClr val="FFFFFF"/>
      </a:accent1>
      <a:accent2>
        <a:srgbClr val="F07300"/>
      </a:accent2>
      <a:accent3>
        <a:srgbClr val="9F9F96"/>
      </a:accent3>
      <a:accent4>
        <a:srgbClr val="A58C64"/>
      </a:accent4>
      <a:accent5>
        <a:srgbClr val="64C3C8"/>
      </a:accent5>
      <a:accent6>
        <a:srgbClr val="823C28"/>
      </a:accent6>
      <a:hlink>
        <a:srgbClr val="342A94"/>
      </a:hlink>
      <a:folHlink>
        <a:srgbClr val="F07300"/>
      </a:folHlink>
    </a:clrScheme>
    <a:fontScheme name="Leere Prä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800" dirty="0">
            <a:latin typeface="Verdana" pitchFamily="34" charset="0"/>
          </a:defRPr>
        </a:defPPr>
      </a:lstStyle>
    </a:tx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ank.potx" id="{299BDF30-580D-4997-9011-A11A61D8CFCD}" vid="{737812D7-3475-44ED-971D-4FC202C4EE5B}"/>
    </a:ext>
  </a:extLst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V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V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roverComments xmlns="4e0f4b7f-937b-4394-9296-9b4c640a5f13" xsi:nil="true"/>
    <Status xmlns="4e0f4b7f-937b-4394-9296-9b4c640a5f13" xsi:nil="true"/>
    <_Flow_SignoffStatus xmlns="4e0f4b7f-937b-4394-9296-9b4c640a5f1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A1F7AAAA921414E95E2EEBF52092E03" ma:contentTypeVersion="16" ma:contentTypeDescription="Ein neues Dokument erstellen." ma:contentTypeScope="" ma:versionID="9f8403c3494675fee34971f6bd01ec45">
  <xsd:schema xmlns:xsd="http://www.w3.org/2001/XMLSchema" xmlns:xs="http://www.w3.org/2001/XMLSchema" xmlns:p="http://schemas.microsoft.com/office/2006/metadata/properties" xmlns:ns2="4e0f4b7f-937b-4394-9296-9b4c640a5f13" xmlns:ns3="b6f368f4-e94b-41c9-9cf8-4ee03b2964cf" targetNamespace="http://schemas.microsoft.com/office/2006/metadata/properties" ma:root="true" ma:fieldsID="1ca1fa9da63e77de56379f9c1aedf914" ns2:_="" ns3:_="">
    <xsd:import namespace="4e0f4b7f-937b-4394-9296-9b4c640a5f13"/>
    <xsd:import namespace="b6f368f4-e94b-41c9-9cf8-4ee03b2964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ApproverComments" minOccurs="0"/>
                <xsd:element ref="ns2:Status" minOccurs="0"/>
                <xsd:element ref="ns2:_Flow_SignoffStatu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0f4b7f-937b-4394-9296-9b4c640a5f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ApproverComments" ma:index="20" nillable="true" ma:displayName="ApproverComments" ma:format="Dropdown" ma:internalName="ApproverComments">
      <xsd:simpleType>
        <xsd:restriction base="dms:Text">
          <xsd:maxLength value="255"/>
        </xsd:restriction>
      </xsd:simpleType>
    </xsd:element>
    <xsd:element name="Status" ma:index="21" nillable="true" ma:displayName="Status" ma:format="Dropdown" ma:internalName="Status">
      <xsd:simpleType>
        <xsd:restriction base="dms:Text">
          <xsd:maxLength value="255"/>
        </xsd:restriction>
      </xsd:simpleType>
    </xsd:element>
    <xsd:element name="_Flow_SignoffStatus" ma:index="22" nillable="true" ma:displayName="Status Unterschrift" ma:internalName="Status_x0020_Unterschrift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f368f4-e94b-41c9-9cf8-4ee03b2964c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7C2610-25BB-4B4B-8562-6B730598138C}">
  <ds:schemaRefs>
    <ds:schemaRef ds:uri="http://schemas.microsoft.com/office/2006/metadata/properties"/>
    <ds:schemaRef ds:uri="http://schemas.microsoft.com/office/infopath/2007/PartnerControls"/>
    <ds:schemaRef ds:uri="4e0f4b7f-937b-4394-9296-9b4c640a5f13"/>
  </ds:schemaRefs>
</ds:datastoreItem>
</file>

<file path=customXml/itemProps2.xml><?xml version="1.0" encoding="utf-8"?>
<ds:datastoreItem xmlns:ds="http://schemas.openxmlformats.org/officeDocument/2006/customXml" ds:itemID="{D5D6939E-CA7A-4834-9FBC-E2ED623BE0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3B5DF8-5F34-4281-AB64-5D9E60205D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0f4b7f-937b-4394-9296-9b4c640a5f13"/>
    <ds:schemaRef ds:uri="b6f368f4-e94b-41c9-9cf8-4ee03b2964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BVLD19-T-sytems</Template>
  <TotalTime>0</TotalTime>
  <Words>6139</Words>
  <Application>Microsoft Office PowerPoint</Application>
  <PresentationFormat>Breitbild</PresentationFormat>
  <Paragraphs>1245</Paragraphs>
  <Slides>69</Slides>
  <Notes>46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69</vt:i4>
      </vt:variant>
    </vt:vector>
  </HeadingPairs>
  <TitlesOfParts>
    <vt:vector size="77" baseType="lpstr">
      <vt:lpstr>Arial</vt:lpstr>
      <vt:lpstr>Symbol</vt:lpstr>
      <vt:lpstr>Times</vt:lpstr>
      <vt:lpstr>Verdana</vt:lpstr>
      <vt:lpstr>Wingdings</vt:lpstr>
      <vt:lpstr>BVL</vt:lpstr>
      <vt:lpstr>DAV</vt:lpstr>
      <vt:lpstr>1_DAV</vt:lpstr>
      <vt:lpstr>PowerPoint-Präsentation</vt:lpstr>
      <vt:lpstr>PowerPoint-Präsentation</vt:lpstr>
      <vt:lpstr>Der Wirtschaftsbereich Logistik hat ein großes Problem durch fehlende Lkw-Fahrer</vt:lpstr>
      <vt:lpstr>Der Lkw-Fahrermangel folgt einer einfachen demographischen Mathematik</vt:lpstr>
      <vt:lpstr>Dabei gibt es viele Ursachen für den derzeitigen Lkw-Fahrermangel</vt:lpstr>
      <vt:lpstr>Es gibt unterschiedliche Ansätze das Problem des Fahrermangels zu lösen/ zu mildern</vt:lpstr>
      <vt:lpstr>Die Maßnahmen, die im Fokus der Studie stehen, können drei Bereichen zugeordnet werden</vt:lpstr>
      <vt:lpstr>PowerPoint-Präsentation</vt:lpstr>
      <vt:lpstr>Verwendete Abkürzungen</vt:lpstr>
      <vt:lpstr>Die Mehrheit der Befragten sind aus der Industrie und dem Handel</vt:lpstr>
      <vt:lpstr>Mangel an Fahrpersonal wirkt sich u.a. negativ auf die operative Betriebsebene aus</vt:lpstr>
      <vt:lpstr>Befragte sind (schwach) überzeugt, dass Digitalisierung Fahrereinsatz effizienter gestaltet</vt:lpstr>
      <vt:lpstr>Fehlende Bereitschaft und technische Möglich-keiten zum Datenaustausch sind Hindernisse</vt:lpstr>
      <vt:lpstr>Lösung der Schnittstellen-/Rampenproblematik ist aus Sicht der Befragten sehr wichtig</vt:lpstr>
      <vt:lpstr>PowerPoint-Präsentation</vt:lpstr>
      <vt:lpstr>Zeitfenstermanagement und Kapazitätsplanung sind wichtige Stellhebel für Rampenproblematik</vt:lpstr>
      <vt:lpstr>Relevante Maßnahmen werden bisher nur von einem geringen Teil der Logistiker umgesetzt</vt:lpstr>
      <vt:lpstr>43% der Befragten in Handel und Industrie  setzen bereits elektronische Papiere ein </vt:lpstr>
      <vt:lpstr>Logistikdienstleister setzen bereits mehr digitale Instrumente der Transportlogistik um</vt:lpstr>
      <vt:lpstr>Logistikdienstleister ohne Fuhrpark sind etwas verhaltener in der Umsetzung</vt:lpstr>
      <vt:lpstr>Zwischenfazit</vt:lpstr>
      <vt:lpstr>PowerPoint-Präsentation</vt:lpstr>
      <vt:lpstr>Netzwerk-, Routen und Ladeplanung sind wichtige Lösungen im Bereich Verkehrswirtschaft</vt:lpstr>
      <vt:lpstr>Bisher geringer Umsetzungsstand digitaler Instrumente aus dem Bereich Verkehrswirtschaft</vt:lpstr>
      <vt:lpstr>Auch im Bereich Industrie und Handel geringer Umsetzungsstand</vt:lpstr>
      <vt:lpstr>Logistikdienstleister mit Fuhrpark setzen bereits in hohem Maße auf Fracht- und Transportbörsen</vt:lpstr>
      <vt:lpstr>Erwartungsgemäß ist die Umsetzung bei Logistik-dienstleistern ohne Fuhrpark etwas geringer</vt:lpstr>
      <vt:lpstr>Zwischenfazit</vt:lpstr>
      <vt:lpstr>PowerPoint-Präsentation</vt:lpstr>
      <vt:lpstr>Wertschätzung und sozialer Austausch sind sehr wichtige Faktoren für die Arbeitszufriedenheit</vt:lpstr>
      <vt:lpstr>Im Bereich New Work ist der Umsetzungsstand tendenziell gering </vt:lpstr>
      <vt:lpstr>Im Bereich New Work ist der Umsetzungsstand tendenziell gering </vt:lpstr>
      <vt:lpstr>Im Bereich New Work ist der Umsetzungsstand tendenziell gering </vt:lpstr>
      <vt:lpstr>Im Bereich New Work ist der Umsetzungsstand tendenziell gering </vt:lpstr>
      <vt:lpstr>Zwischenfazit</vt:lpstr>
      <vt:lpstr>PowerPoint-Präsentation</vt:lpstr>
      <vt:lpstr>Datenbedarf ist höher als die Bereitschaft Daten zu teilen</vt:lpstr>
      <vt:lpstr>Die meisten Daten werden im Bereich der Transportdaten ausgetauscht</vt:lpstr>
      <vt:lpstr>Mehr als die Hälfte der Befragten tauscht mit ihren Partnern Transportdaten aus</vt:lpstr>
      <vt:lpstr>Daten zu Materialflussstörungen werden zumindest von 30% der Befragten geteilt</vt:lpstr>
      <vt:lpstr>Nur 22% der Befragten tauschen Daten zu Bedarfsprognosen aus</vt:lpstr>
      <vt:lpstr>Der geringste Datenaustausch vollzieht sich jedoch bei Daten zu Zustandsinformationen</vt:lpstr>
      <vt:lpstr>Datenaustausch im Bereich Industrie und Handel: Transportdaten  </vt:lpstr>
      <vt:lpstr>Datenaustausch im Bereich Industrie und Handel: Materialflussstörungen</vt:lpstr>
      <vt:lpstr>Datenaustausch im Bereich Industrie und Handel: Bedarfsprognosen</vt:lpstr>
      <vt:lpstr>Datenaustausch im Bereich Industrie und Handel: Zustandsinformationen</vt:lpstr>
      <vt:lpstr>Datenaustausch im Bereich Logistikdienstleister mit Fuhrpark: Transportdaten </vt:lpstr>
      <vt:lpstr>Datenaustausch im Bereich Logistikdienstleister mit Fuhrpark: Materialflussstörungen</vt:lpstr>
      <vt:lpstr>Datenaustausch im Bereich Logistikdienstleister mit Fuhrpark: Bedarfsprognosen</vt:lpstr>
      <vt:lpstr>Datenaustausch im Bereich Logistikdienstleister mit Fuhrpark: Zustandsinformationen</vt:lpstr>
      <vt:lpstr>Datenaustausch im Bereich Logistikdienstleister ohne Fuhrpark: Transportdaten </vt:lpstr>
      <vt:lpstr>Datenaustausch im Bereich Logistikdienstleister ohne Fuhrpark: Materialflussstörungen</vt:lpstr>
      <vt:lpstr>Datenaustausch im Bereich Logistikdienstleister ohne Fuhrpark: Bedarfsprognosen</vt:lpstr>
      <vt:lpstr>Datenaustausch im Bereich Logistikdienstleister ohne Fuhrpark: Zustandsinformationen</vt:lpstr>
      <vt:lpstr>Die Mehrheit der Befragten würde sich an  einer Plattform beteiligen</vt:lpstr>
      <vt:lpstr>Zwischenfazit</vt:lpstr>
      <vt:lpstr>Vertrauen, Standardisierung und Datensicherheit gewinnen zunehmend an Bedeutung </vt:lpstr>
      <vt:lpstr>Datensicherheit ist sehr wichtig für eine Logistik-Daten-Plattform</vt:lpstr>
      <vt:lpstr>PowerPoint-Präsentation</vt:lpstr>
      <vt:lpstr>Fazit </vt:lpstr>
      <vt:lpstr>PowerPoint-Präsentation</vt:lpstr>
      <vt:lpstr>Das Projekt aeolix hat zum Ziel, die Nutzung von digitalen Frachtpapieren europaweit zu fördern</vt:lpstr>
      <vt:lpstr>Mercareon optimiert die Anlieferung im Handel</vt:lpstr>
      <vt:lpstr>RIO digitalisiert Transportprozessen, um ökologische und ökonomische Nutzen zu erzielen</vt:lpstr>
      <vt:lpstr>Das Ziel von SYNCHROLOG ist, alle Partner in Echtzeit mit den Informationen zu versorgen</vt:lpstr>
      <vt:lpstr>TrailerConnect bietet umfassende Vernetzung  Trailerkomponenten und Fahrerboard</vt:lpstr>
      <vt:lpstr>Shippeo überführt alle Datenquellen in einer einheitlichen und übersichtlichen Plattform</vt:lpstr>
      <vt:lpstr>Die Initiative DAF Bockstark verbessert die körperliche Fitness der Fahrer  </vt:lpstr>
      <vt:lpstr>Ziel von FairTruck ist, für mehr Transparenz zu den Arbeitsbedingungen von Fahrern zu sorgen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Dinh, Hai Long</dc:creator>
  <cp:lastModifiedBy>Milnikel, Lisa-Marie</cp:lastModifiedBy>
  <cp:revision>559</cp:revision>
  <cp:lastPrinted>2019-08-12T12:20:22Z</cp:lastPrinted>
  <dcterms:created xsi:type="dcterms:W3CDTF">2019-07-15T13:17:43Z</dcterms:created>
  <dcterms:modified xsi:type="dcterms:W3CDTF">2022-07-06T12:49:45Z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0x010100DA1F7AAAA921414E95E2EEBF52092E03</vt:lpwstr>
  </property>
</Properties>
</file>